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5" r:id="rId9"/>
    <p:sldId id="281" r:id="rId10"/>
    <p:sldId id="688" r:id="rId11"/>
    <p:sldId id="264" r:id="rId12"/>
    <p:sldId id="689" r:id="rId13"/>
    <p:sldId id="690" r:id="rId14"/>
    <p:sldId id="691" r:id="rId15"/>
    <p:sldId id="271" r:id="rId16"/>
    <p:sldId id="961" r:id="rId17"/>
    <p:sldId id="971" r:id="rId18"/>
    <p:sldId id="983" r:id="rId19"/>
    <p:sldId id="692" r:id="rId20"/>
    <p:sldId id="973" r:id="rId21"/>
    <p:sldId id="284" r:id="rId22"/>
    <p:sldId id="974" r:id="rId23"/>
    <p:sldId id="975" r:id="rId24"/>
    <p:sldId id="275" r:id="rId25"/>
    <p:sldId id="276" r:id="rId26"/>
    <p:sldId id="277" r:id="rId27"/>
    <p:sldId id="278" r:id="rId28"/>
    <p:sldId id="976" r:id="rId29"/>
    <p:sldId id="977" r:id="rId30"/>
    <p:sldId id="978" r:id="rId31"/>
    <p:sldId id="979" r:id="rId32"/>
    <p:sldId id="980" r:id="rId33"/>
    <p:sldId id="981" r:id="rId34"/>
    <p:sldId id="982" r:id="rId35"/>
  </p:sldIdLst>
  <p:sldSz cx="12192000" cy="6858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Public Sans" pitchFamily="2" charset="77"/>
      <p:regular r:id="rId38"/>
      <p:bold r:id="rId39"/>
      <p:italic r:id="rId40"/>
      <p:boldItalic r:id="rId41"/>
    </p:embeddedFont>
    <p:embeddedFont>
      <p:font typeface="Public Sans ExtraLight" pitchFamily="2" charset="77"/>
      <p:regular r:id="rId42"/>
      <p:bold r:id="rId43"/>
      <p:italic r:id="rId44"/>
      <p:boldItalic r:id="rId45"/>
    </p:embeddedFont>
    <p:embeddedFont>
      <p:font typeface="Public Sans Light" pitchFamily="2" charset="77"/>
      <p:regular r:id="rId46"/>
      <p:bold r:id="rId47"/>
      <p:italic r:id="rId48"/>
      <p:boldItalic r:id="rId49"/>
    </p:embeddedFont>
    <p:embeddedFont>
      <p:font typeface="Public Sans Medium" pitchFamily="2" charset="77"/>
      <p:regular r:id="rId50"/>
      <p:bold r:id="rId51"/>
      <p:italic r:id="rId52"/>
      <p:boldItalic r:id="rId53"/>
    </p:embeddedFont>
    <p:embeddedFont>
      <p:font typeface="Public Sans SemiBold" pitchFamily="2" charset="77"/>
      <p:regular r:id="rId54"/>
      <p:bold r:id="rId55"/>
      <p:italic r:id="rId56"/>
      <p:boldItalic r:id="rId57"/>
    </p:embeddedFont>
    <p:embeddedFont>
      <p:font typeface="Tw Cen MT" panose="020B0602020104020603" pitchFamily="34" charset="77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v8z/ucGaTk1Rawxn2i2EoL7bo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53386B-9303-4F17-95C3-D0549BD4B956}">
  <a:tblStyle styleId="{D853386B-9303-4F17-95C3-D0549BD4B9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40"/>
  </p:normalViewPr>
  <p:slideViewPr>
    <p:cSldViewPr snapToGrid="0">
      <p:cViewPr varScale="1">
        <p:scale>
          <a:sx n="107" d="100"/>
          <a:sy n="107" d="100"/>
        </p:scale>
        <p:origin x="696" y="160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1" name="Google Shape;20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56" name="Google Shape;2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89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>
          <a:extLst>
            <a:ext uri="{FF2B5EF4-FFF2-40B4-BE49-F238E27FC236}">
              <a16:creationId xmlns:a16="http://schemas.microsoft.com/office/drawing/2014/main" id="{DC6B3D66-E4EE-D46D-25B3-47742637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148969348_0_187:notes">
            <a:extLst>
              <a:ext uri="{FF2B5EF4-FFF2-40B4-BE49-F238E27FC236}">
                <a16:creationId xmlns:a16="http://schemas.microsoft.com/office/drawing/2014/main" id="{A3F47199-D3B9-3360-5C15-0D8119DCA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0" name="Google Shape;2140;g2b148969348_0_187:notes">
            <a:extLst>
              <a:ext uri="{FF2B5EF4-FFF2-40B4-BE49-F238E27FC236}">
                <a16:creationId xmlns:a16="http://schemas.microsoft.com/office/drawing/2014/main" id="{CCF197D2-E688-D2E5-3AB9-EAC5A4D948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818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6" name="Google Shape;2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9090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>
          <a:extLst>
            <a:ext uri="{FF2B5EF4-FFF2-40B4-BE49-F238E27FC236}">
              <a16:creationId xmlns:a16="http://schemas.microsoft.com/office/drawing/2014/main" id="{4C960EAB-CA76-CBFA-21B7-8755CA858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148969348_0_187:notes">
            <a:extLst>
              <a:ext uri="{FF2B5EF4-FFF2-40B4-BE49-F238E27FC236}">
                <a16:creationId xmlns:a16="http://schemas.microsoft.com/office/drawing/2014/main" id="{FD45846B-DD12-FE83-A077-111050AFE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0" name="Google Shape;2140;g2b148969348_0_187:notes">
            <a:extLst>
              <a:ext uri="{FF2B5EF4-FFF2-40B4-BE49-F238E27FC236}">
                <a16:creationId xmlns:a16="http://schemas.microsoft.com/office/drawing/2014/main" id="{AC228CBA-0F49-E052-040B-1979DE801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19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2" name="Google Shape;2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8" name="Google Shape;2188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9" name="Google Shape;2189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9" name="Google Shape;2199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71952D0D-4775-B21F-DE18-4646A3F5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80264D9D-C359-43FA-50D9-B167B8AF9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674875E2-D925-07D2-E99F-FD4AC1C297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492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cad7feedd4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0" name="Google Shape;2040;g2cad7feedd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1779FE82-332F-2B27-C269-25B69F88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A8CD1B2C-BB9E-72F9-BCEA-B593E0C5A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AE8B269E-CAAA-F569-D48A-3975F719B6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337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5368A59B-A01E-094D-67B2-CBAEDFB8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6CED140C-7F1A-18D3-99B0-F17D0481F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33D0EF6E-3087-30A5-3DC2-6D75F3A7E6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129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08AF671A-08BF-23FE-2355-4A5310DA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826F057B-02EE-2023-314B-B7171CAB3D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0724CE80-6F2F-3860-F6A2-D487E1A785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466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83C7FCF0-ECE4-CB24-3358-9BAFC055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E87B1A1B-F989-4871-62D3-0D2073BD45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D38D2CBC-5E2B-953B-EFFE-0412EE66F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80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A431AF16-A18F-7DEC-D252-EC6267DB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C50E7596-9B81-465E-5820-2E5F581E2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ABDDF98D-E76F-128D-64F2-53AE77C854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94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>
          <a:extLst>
            <a:ext uri="{FF2B5EF4-FFF2-40B4-BE49-F238E27FC236}">
              <a16:creationId xmlns:a16="http://schemas.microsoft.com/office/drawing/2014/main" id="{29BE37C6-930B-E1D6-2D17-4A46F2529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>
            <a:extLst>
              <a:ext uri="{FF2B5EF4-FFF2-40B4-BE49-F238E27FC236}">
                <a16:creationId xmlns:a16="http://schemas.microsoft.com/office/drawing/2014/main" id="{201EEBB9-C499-07F9-9079-2C27A67565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g2b1c0db4310_0_480:notes">
            <a:extLst>
              <a:ext uri="{FF2B5EF4-FFF2-40B4-BE49-F238E27FC236}">
                <a16:creationId xmlns:a16="http://schemas.microsoft.com/office/drawing/2014/main" id="{1272B85F-3C86-05DE-C5F2-88B8C9798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3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8" name="Google Shape;20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2" name="Google Shape;20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3" name="Google Shape;20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3" name="Google Shape;2073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8" name="Google Shape;20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04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8" name="Google Shape;21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>
          <a:extLst>
            <a:ext uri="{FF2B5EF4-FFF2-40B4-BE49-F238E27FC236}">
              <a16:creationId xmlns:a16="http://schemas.microsoft.com/office/drawing/2014/main" id="{3C70CDC9-65BD-AE00-2AF6-2B5A315F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148969348_0_187:notes">
            <a:extLst>
              <a:ext uri="{FF2B5EF4-FFF2-40B4-BE49-F238E27FC236}">
                <a16:creationId xmlns:a16="http://schemas.microsoft.com/office/drawing/2014/main" id="{4E9A09C3-B47C-3905-7B48-24EB2D9DA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0" name="Google Shape;2140;g2b148969348_0_187:notes">
            <a:extLst>
              <a:ext uri="{FF2B5EF4-FFF2-40B4-BE49-F238E27FC236}">
                <a16:creationId xmlns:a16="http://schemas.microsoft.com/office/drawing/2014/main" id="{3C51941E-678D-18F8-AAFA-D2C57D922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0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b1c0db4310_0_293"/>
          <p:cNvSpPr txBox="1">
            <a:spLocks noGrp="1"/>
          </p:cNvSpPr>
          <p:nvPr>
            <p:ph type="ctrTitle"/>
          </p:nvPr>
        </p:nvSpPr>
        <p:spPr>
          <a:xfrm>
            <a:off x="2587624" y="1122363"/>
            <a:ext cx="88044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g2b1c0db4310_0_293"/>
          <p:cNvSpPr txBox="1">
            <a:spLocks noGrp="1"/>
          </p:cNvSpPr>
          <p:nvPr>
            <p:ph type="subTitle" idx="1"/>
          </p:nvPr>
        </p:nvSpPr>
        <p:spPr>
          <a:xfrm>
            <a:off x="2587625" y="3416301"/>
            <a:ext cx="7908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73" name="Google Shape;773;g2b1c0db4310_0_293"/>
          <p:cNvCxnSpPr/>
          <p:nvPr/>
        </p:nvCxnSpPr>
        <p:spPr>
          <a:xfrm>
            <a:off x="2587625" y="3124200"/>
            <a:ext cx="96045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4" name="Google Shape;774;g2b1c0db4310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408" y="6228106"/>
            <a:ext cx="1193502" cy="433425"/>
          </a:xfrm>
          <a:prstGeom prst="rect">
            <a:avLst/>
          </a:prstGeom>
          <a:noFill/>
          <a:ln>
            <a:noFill/>
          </a:ln>
          <a:effectLst>
            <a:outerShdw blurRad="25400" sx="99000" sy="99000" algn="tl" rotWithShape="0">
              <a:srgbClr val="000000">
                <a:alpha val="12941"/>
              </a:srgbClr>
            </a:outerShdw>
          </a:effectLst>
        </p:spPr>
      </p:pic>
      <p:sp>
        <p:nvSpPr>
          <p:cNvPr id="775" name="Google Shape;775;g2b1c0db4310_0_293"/>
          <p:cNvSpPr txBox="1"/>
          <p:nvPr/>
        </p:nvSpPr>
        <p:spPr>
          <a:xfrm>
            <a:off x="9078730" y="6285021"/>
            <a:ext cx="1799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DEMONSTRATED ON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84" name="Google Shape;784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86" name="Google Shape;786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9" name="Google Shape;789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0" name="Google Shape;79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94" name="Google Shape;794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5" name="Google Shape;795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7" name="Google Shape;797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03" name="Google Shape;803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06" name="Google Shape;806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07" name="Google Shape;807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09" name="Google Shape;809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3" name="Google Shape;813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814" name="Google Shape;814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5" name="Google Shape;815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6" name="Google Shape;816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7" name="Google Shape;817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8" name="Google Shape;818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9" name="Google Shape;819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820" name="Google Shape;820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6" name="Google Shape;826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29" name="Google Shape;829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0" name="Google Shape;830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1" name="Google Shape;831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2" name="Google Shape;832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36" name="Google Shape;836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7" name="Google Shape;837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9" name="Google Shape;839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45" name="Google Shape;845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48" name="Google Shape;848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53" name="Google Shape;85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7" name="Google Shape;857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63" name="Google Shape;86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69" name="Google Shape;869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70" name="Google Shape;870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1" name="Google Shape;871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74" name="Google Shape;87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76" name="Google Shape;876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7" name="Google Shape;877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81" name="Google Shape;881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2" name="Google Shape;88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84" name="Google Shape;884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5" name="Google Shape;885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6" name="Google Shape;886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91" name="Google Shape;891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93" name="Google Shape;893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4" name="Google Shape;894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5" name="Google Shape;895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98" name="Google Shape;898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899" name="Google Shape;89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02" name="Google Shape;902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904" name="Google Shape;904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5" name="Google Shape;905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7" name="Google Shape;907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08" name="Google Shape;908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09" name="Google Shape;909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0" name="Google Shape;910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1" name="Google Shape;911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2" name="Google Shape;912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3" name="Google Shape;913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4" name="Google Shape;914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5" name="Google Shape;915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6" name="Google Shape;916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17" name="Google Shape;917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3" name="Google Shape;923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4" name="Google Shape;924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5" name="Google Shape;925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9" name="Google Shape;929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31" name="Google Shape;931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32" name="Google Shape;932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3" name="Google Shape;933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39" name="Google Shape;939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1" name="Google Shape;941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5" name="Google Shape;945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947" name="Google Shape;947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8" name="Google Shape;948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949" name="Google Shape;949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0" name="Google Shape;950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1" name="Google Shape;951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2" name="Google Shape;952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3" name="Google Shape;953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4" name="Google Shape;954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5" name="Google Shape;955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6" name="Google Shape;956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57" name="Google Shape;957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8" name="Google Shape;958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59" name="Google Shape;959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60" name="Google Shape;960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1" name="Google Shape;961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2" name="Google Shape;962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3" name="Google Shape;963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4" name="Google Shape;964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5" name="Google Shape;965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6" name="Google Shape;966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7" name="Google Shape;967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8" name="Google Shape;968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69" name="Google Shape;969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972" name="Google Shape;972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3" name="Google Shape;973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4" name="Google Shape;974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5" name="Google Shape;975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6" name="Google Shape;976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7" name="Google Shape;977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8" name="Google Shape;978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9" name="Google Shape;979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3" name="Google Shape;1173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74" name="Google Shape;1174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74" name="Google Shape;1374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75" name="Google Shape;1375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75" name="Google Shape;1575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6" name="Google Shape;1576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7" name="Google Shape;1577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8" name="Google Shape;1578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9" name="Google Shape;1579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0" name="Google Shape;1580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1" name="Google Shape;1581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638" name="Google Shape;1638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9" name="Google Shape;1639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40" name="Google Shape;1640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41" name="Google Shape;164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6" name="Google Shape;1646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7" name="Google Shape;1647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8" name="Google Shape;1648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9" name="Google Shape;1649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0" name="Google Shape;1650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1" name="Google Shape;1651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2" name="Google Shape;1652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3" name="Google Shape;1653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4" name="Google Shape;1654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5" name="Google Shape;1655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56" name="Google Shape;1656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7" name="Google Shape;1657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0" name="Google Shape;1660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2" name="Google Shape;1662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5" name="Google Shape;1675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7" name="Google Shape;1677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8" name="Google Shape;1678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0" name="Google Shape;1680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1" name="Google Shape;1681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8" name="Google Shape;1688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90" name="Google Shape;1690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1" name="Google Shape;1691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2" name="Google Shape;1692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3" name="Google Shape;1693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94" name="Google Shape;1694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95" name="Google Shape;1695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96" name="Google Shape;1696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7" name="Google Shape;1697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8" name="Google Shape;1698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9" name="Google Shape;1699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0" name="Google Shape;1700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1" name="Google Shape;1701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2" name="Google Shape;1702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3" name="Google Shape;1703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04" name="Google Shape;1704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05" name="Google Shape;1705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12" name="Google Shape;1712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3" name="Google Shape;1713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4" name="Google Shape;1714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5" name="Google Shape;1715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7" name="Google Shape;1717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8" name="Google Shape;1718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9" name="Google Shape;1719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0" name="Google Shape;1720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1" name="Google Shape;1721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2" name="Google Shape;1722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3" name="Google Shape;1723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4" name="Google Shape;1724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5" name="Google Shape;1725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26" name="Google Shape;1726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7" name="Google Shape;1727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32" name="Google Shape;1732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3" name="Google Shape;1733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4" name="Google Shape;1734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5" name="Google Shape;1735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6" name="Google Shape;1736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7" name="Google Shape;1737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8" name="Google Shape;1738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9" name="Google Shape;1739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40" name="Google Shape;1740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41" name="Google Shape;1741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2" name="Google Shape;1742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3" name="Google Shape;1743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4" name="Google Shape;1744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5" name="Google Shape;1745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6" name="Google Shape;1746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7" name="Google Shape;1747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8" name="Google Shape;1748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9" name="Google Shape;1749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50" name="Google Shape;1750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55" name="Google Shape;175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8" name="Google Shape;1758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0" name="Google Shape;1760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2" name="Google Shape;1762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7" name="Google Shape;1767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9" name="Google Shape;1769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0" name="Google Shape;1770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3" name="Google Shape;1773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5" name="Google Shape;1775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6" name="Google Shape;1776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7" name="Google Shape;1777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8" name="Google Shape;1778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83" name="Google Shape;1783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4" name="Google Shape;1784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5" name="Google Shape;1785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6" name="Google Shape;1786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7" name="Google Shape;1787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8" name="Google Shape;1788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9" name="Google Shape;1789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6" name="Google Shape;1796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7" name="Google Shape;1797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8" name="Google Shape;1798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9" name="Google Shape;1799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0" name="Google Shape;1800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1" name="Google Shape;1801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2" name="Google Shape;1802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7" name="Google Shape;1807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1" name="Google Shape;1811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12" name="Google Shape;1812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3" name="Google Shape;1813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4" name="Google Shape;1814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5" name="Google Shape;1815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6" name="Google Shape;1816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7" name="Google Shape;1817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8" name="Google Shape;1818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9" name="Google Shape;1819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0" name="Google Shape;1820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1" name="Google Shape;1821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2" name="Google Shape;1822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3" name="Google Shape;1823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4" name="Google Shape;1824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4" name="Google Shape;44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" name="Google Shape;45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9" name="Google Shape;1829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0" name="Google Shape;1830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1" name="Google Shape;1831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2" name="Google Shape;1832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3" name="Google Shape;1833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4" name="Google Shape;1834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9" name="Google Shape;1839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0" name="Google Shape;1840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44" name="Google Shape;1844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5" name="Google Shape;1845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6" name="Google Shape;1846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50" name="Google Shape;1850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1" name="Google Shape;1851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2" name="Google Shape;1852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3" name="Google Shape;185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4" name="Google Shape;1854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5" name="Google Shape;1855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6" name="Google Shape;1856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7" name="Google Shape;185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8" name="Google Shape;1858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0" name="Google Shape;1860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1" name="Google Shape;1861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2" name="Google Shape;1862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3" name="Google Shape;1863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4" name="Google Shape;1864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5" name="Google Shape;1865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7" name="Google Shape;1867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2" name="Google Shape;1872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3" name="Google Shape;1873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4" name="Google Shape;1874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5" name="Google Shape;1875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6" name="Google Shape;1876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7" name="Google Shape;1877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85" name="Google Shape;1885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6" name="Google Shape;1886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7" name="Google Shape;1887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8" name="Google Shape;1888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9" name="Google Shape;1889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0" name="Google Shape;1890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1" name="Google Shape;1891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2" name="Google Shape;1892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3" name="Google Shape;1893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94" name="Google Shape;1894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5" name="Google Shape;1895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02" name="Google Shape;1902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03" name="Google Shape;1903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5" name="Google Shape;1905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06" name="Google Shape;1906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7" name="Google Shape;1907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8" name="Google Shape;1908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9" name="Google Shape;1909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0" name="Google Shape;1910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1" name="Google Shape;1911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2" name="Google Shape;1912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3" name="Google Shape;1913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4" name="Google Shape;1914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15" name="Google Shape;1915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6" name="Google Shape;1916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20" name="Google Shape;1920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4" name="Google Shape;1924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25" name="Google Shape;1925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26" name="Google Shape;1926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7" name="Google Shape;1927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8" name="Google Shape;1928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9" name="Google Shape;1929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0" name="Google Shape;1930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1" name="Google Shape;1931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2" name="Google Shape;1932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3" name="Google Shape;1933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34" name="Google Shape;1934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35" name="Google Shape;1935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40" name="Google Shape;1940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41" name="Google Shape;1941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42" name="Google Shape;1942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3" name="Google Shape;1943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4" name="Google Shape;1944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5" name="Google Shape;1945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6" name="Google Shape;1946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7" name="Google Shape;1947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8" name="Google Shape;1948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9" name="Google Shape;1949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50" name="Google Shape;1950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51" name="Google Shape;1951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52" name="Google Shape;1952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7" name="Google Shape;1957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8" name="Google Shape;1958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9" name="Google Shape;1959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0" name="Google Shape;1960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1" name="Google Shape;1961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2" name="Google Shape;1962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3" name="Google Shape;1963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4" name="Google Shape;1964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5" name="Google Shape;1965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6" name="Google Shape;1966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7" name="Google Shape;1967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8" name="Google Shape;1968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9" name="Google Shape;1969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0" name="Google Shape;1970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2" name="Google Shape;1972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4" name="Google Shape;1974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5" name="Google Shape;1975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7" name="Google Shape;1977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8" name="Google Shape;1978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9" name="Google Shape;1979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0" name="Google Shape;1980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1" name="Google Shape;198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Google Shape;1982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85" name="Google Shape;198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8" name="Google Shape;1988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90" name="Google Shape;1990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1" name="Google Shape;1991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2" name="Google Shape;1992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3" name="Google Shape;1993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94" name="Google Shape;1994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5" name="Google Shape;1995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96" name="Google Shape;1996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7" name="Google Shape;1997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8" name="Google Shape;1998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9" name="Google Shape;1999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0" name="Google Shape;2000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1" name="Google Shape;2001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2" name="Google Shape;2002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3" name="Google Shape;2003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4" name="Google Shape;2004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005" name="Google Shape;2005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006" name="Google Shape;2006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" name="Google Shape;200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3" name="Google Shape;2013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4" name="Google Shape;2014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5" name="Google Shape;2015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9" name="Google Shape;2019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0" name="Google Shape;2020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2" name="Google Shape;2022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6" name="Google Shape;2026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7" name="Google Shape;2027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8" name="Google Shape;2028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2" name="Google Shape;72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76" name="Google Shape;76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77" name="Google Shape;77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" name="Google Shape;78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" name="Google Shape;79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" name="Google Shape;80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" name="Google Shape;81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" name="Google Shape;82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" name="Google Shape;83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" name="Google Shape;84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" name="Google Shape;85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" name="Google Shape;86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" name="Google Shape;87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" name="Google Shape;88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9" name="Google Shape;89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0" name="Google Shape;90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" name="Google Shape;91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2" name="Google Shape;92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" name="Google Shape;93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4" name="Google Shape;94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" name="Google Shape;95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" name="Google Shape;96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" name="Google Shape;97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" name="Google Shape;98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" name="Google Shape;99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" name="Google Shape;100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" name="Google Shape;101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" name="Google Shape;102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" name="Google Shape;103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" name="Google Shape;104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" name="Google Shape;105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" name="Google Shape;106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" name="Google Shape;107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" name="Google Shape;108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" name="Google Shape;109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" name="Google Shape;110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" name="Google Shape;111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" name="Google Shape;112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" name="Google Shape;113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" name="Google Shape;114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" name="Google Shape;115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" name="Google Shape;116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" name="Google Shape;117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" name="Google Shape;118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" name="Google Shape;119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" name="Google Shape;120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" name="Google Shape;121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" name="Google Shape;122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" name="Google Shape;123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" name="Google Shape;124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" name="Google Shape;125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" name="Google Shape;126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" name="Google Shape;127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" name="Google Shape;128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" name="Google Shape;129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" name="Google Shape;130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" name="Google Shape;131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" name="Google Shape;132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" name="Google Shape;133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" name="Google Shape;134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" name="Google Shape;135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" name="Google Shape;136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" name="Google Shape;137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" name="Google Shape;138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" name="Google Shape;139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" name="Google Shape;140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" name="Google Shape;141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" name="Google Shape;142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" name="Google Shape;143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" name="Google Shape;144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" name="Google Shape;145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" name="Google Shape;146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" name="Google Shape;147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" name="Google Shape;148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" name="Google Shape;149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" name="Google Shape;150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" name="Google Shape;151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" name="Google Shape;152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" name="Google Shape;153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" name="Google Shape;154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" name="Google Shape;155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" name="Google Shape;156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" name="Google Shape;157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" name="Google Shape;158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" name="Google Shape;159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0" name="Google Shape;160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1" name="Google Shape;161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2" name="Google Shape;162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3" name="Google Shape;163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" name="Google Shape;164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" name="Google Shape;165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6" name="Google Shape;166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" name="Google Shape;167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8" name="Google Shape;168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" name="Google Shape;169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" name="Google Shape;170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" name="Google Shape;171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" name="Google Shape;172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" name="Google Shape;173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" name="Google Shape;174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5" name="Google Shape;175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" name="Google Shape;176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7" name="Google Shape;177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8" name="Google Shape;178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9" name="Google Shape;179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0" name="Google Shape;180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1" name="Google Shape;181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2" name="Google Shape;182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3" name="Google Shape;183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4" name="Google Shape;184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5" name="Google Shape;185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6" name="Google Shape;186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7" name="Google Shape;187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8" name="Google Shape;188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9" name="Google Shape;189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" name="Google Shape;190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" name="Google Shape;191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" name="Google Shape;192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" name="Google Shape;193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" name="Google Shape;194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" name="Google Shape;195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" name="Google Shape;196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7" name="Google Shape;197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" name="Google Shape;198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" name="Google Shape;199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" name="Google Shape;200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1" name="Google Shape;201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" name="Google Shape;202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3" name="Google Shape;203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4" name="Google Shape;204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5" name="Google Shape;205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6" name="Google Shape;206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7" name="Google Shape;207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8" name="Google Shape;208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9" name="Google Shape;209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0" name="Google Shape;210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1" name="Google Shape;211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2" name="Google Shape;212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3" name="Google Shape;213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4" name="Google Shape;214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5" name="Google Shape;215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3" name="Google Shape;223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4" name="Google Shape;224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5" name="Google Shape;225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6" name="Google Shape;226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7" name="Google Shape;227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8" name="Google Shape;228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9" name="Google Shape;229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0" name="Google Shape;230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1" name="Google Shape;231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2" name="Google Shape;232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3" name="Google Shape;233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4" name="Google Shape;234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5" name="Google Shape;235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6" name="Google Shape;236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7" name="Google Shape;237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8" name="Google Shape;238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9" name="Google Shape;239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0" name="Google Shape;240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1" name="Google Shape;241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2" name="Google Shape;242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3" name="Google Shape;243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4" name="Google Shape;244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5" name="Google Shape;245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6" name="Google Shape;246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7" name="Google Shape;247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8" name="Google Shape;248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9" name="Google Shape;249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0" name="Google Shape;250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1" name="Google Shape;251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2" name="Google Shape;252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3" name="Google Shape;253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4" name="Google Shape;254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5" name="Google Shape;255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6" name="Google Shape;256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7" name="Google Shape;257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8" name="Google Shape;258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9" name="Google Shape;259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0" name="Google Shape;260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1" name="Google Shape;261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2" name="Google Shape;262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3" name="Google Shape;263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4" name="Google Shape;264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5" name="Google Shape;265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6" name="Google Shape;266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4" name="Google Shape;274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5" name="Google Shape;275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6" name="Google Shape;276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277" name="Google Shape;277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278" name="Google Shape;278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9" name="Google Shape;279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78" name="Google Shape;478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479" name="Google Shape;479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0" name="Google Shape;480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679" name="Google Shape;679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0" name="Google Shape;680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1" name="Google Shape;681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2" name="Google Shape;682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3" name="Google Shape;683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4" name="Google Shape;684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5" name="Google Shape;685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6" name="Google Shape;686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7" name="Google Shape;687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8" name="Google Shape;688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9" name="Google Shape;689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0" name="Google Shape;690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1" name="Google Shape;691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2" name="Google Shape;692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3" name="Google Shape;693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4" name="Google Shape;694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5" name="Google Shape;695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6" name="Google Shape;696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7" name="Google Shape;697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8" name="Google Shape;698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9" name="Google Shape;699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0" name="Google Shape;700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1" name="Google Shape;701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2" name="Google Shape;702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3" name="Google Shape;703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4" name="Google Shape;704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5" name="Google Shape;705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6" name="Google Shape;706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7" name="Google Shape;707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8" name="Google Shape;708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9" name="Google Shape;709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0" name="Google Shape;710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1" name="Google Shape;711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2" name="Google Shape;712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3" name="Google Shape;713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4" name="Google Shape;714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5" name="Google Shape;715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6" name="Google Shape;716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7" name="Google Shape;717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8" name="Google Shape;718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9" name="Google Shape;719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0" name="Google Shape;720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1" name="Google Shape;721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2" name="Google Shape;722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3" name="Google Shape;723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4" name="Google Shape;724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5" name="Google Shape;725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6" name="Google Shape;726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7" name="Google Shape;727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8" name="Google Shape;728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9" name="Google Shape;729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0" name="Google Shape;730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1" name="Google Shape;731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2" name="Google Shape;732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3" name="Google Shape;733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4" name="Google Shape;734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5" name="Google Shape;735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6" name="Google Shape;736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7" name="Google Shape;737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8" name="Google Shape;738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9" name="Google Shape;739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0" name="Google Shape;740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1" name="Google Shape;741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742" name="Google Shape;742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4" name="Google Shape;744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745" name="Google Shape;745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746" name="Google Shape;746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754" name="Google Shape;754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5" name="Google Shape;755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761" name="Google Shape;7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68" name="Google Shape;768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atsols.com/nquery-demo" TargetMode="Externa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"/>
          <p:cNvSpPr txBox="1">
            <a:spLocks noGrp="1"/>
          </p:cNvSpPr>
          <p:nvPr>
            <p:ph type="ctrTitle"/>
          </p:nvPr>
        </p:nvSpPr>
        <p:spPr>
          <a:xfrm>
            <a:off x="605049" y="2240825"/>
            <a:ext cx="5705216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4000" b="1" dirty="0"/>
              <a:t>Sample </a:t>
            </a:r>
            <a:r>
              <a:rPr lang="en-US" sz="4000" b="1"/>
              <a:t>Size Determination </a:t>
            </a:r>
            <a:r>
              <a:rPr lang="en-US" sz="4000" b="1" dirty="0"/>
              <a:t>for Counts &amp; Rates</a:t>
            </a:r>
            <a:endParaRPr lang="en-IE" sz="6900" dirty="0"/>
          </a:p>
        </p:txBody>
      </p:sp>
      <p:sp>
        <p:nvSpPr>
          <p:cNvPr id="2034" name="Google Shape;2034;p3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5" name="Google Shape;20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3"/>
          <p:cNvSpPr txBox="1">
            <a:spLocks noGrp="1"/>
          </p:cNvSpPr>
          <p:nvPr>
            <p:ph type="ctrTitle"/>
          </p:nvPr>
        </p:nvSpPr>
        <p:spPr>
          <a:xfrm>
            <a:off x="605049" y="4245711"/>
            <a:ext cx="64476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US" sz="2400" b="1" dirty="0"/>
              <a:t>Overcoming Overdispersion, Unequal </a:t>
            </a:r>
            <a:r>
              <a:rPr lang="en-US" sz="2400" b="1" dirty="0" err="1"/>
              <a:t>Followup</a:t>
            </a:r>
            <a:r>
              <a:rPr lang="en-US" sz="2400" b="1" dirty="0"/>
              <a:t>, Interim Analysis, &amp; SSR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2D3D0-13D9-C46E-9E70-D13F5C89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3C6F-464D-3390-4935-E4E28F86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Methods for Counts &amp;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2250-6265-5A41-CDB3-3271CE3C4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IE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C82FDF-2836-E6BC-7107-DA1FA9EF9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06694"/>
              </p:ext>
            </p:extLst>
          </p:nvPr>
        </p:nvGraphicFramePr>
        <p:xfrm>
          <a:off x="615820" y="1212980"/>
          <a:ext cx="10776080" cy="5597034"/>
        </p:xfrm>
        <a:graphic>
          <a:graphicData uri="http://schemas.openxmlformats.org/drawingml/2006/table">
            <a:tbl>
              <a:tblPr firstRow="1" bandRow="1">
                <a:tableStyleId>{D853386B-9303-4F17-95C3-D0549BD4B956}</a:tableStyleId>
              </a:tblPr>
              <a:tblGrid>
                <a:gridCol w="5388040">
                  <a:extLst>
                    <a:ext uri="{9D8B030D-6E8A-4147-A177-3AD203B41FA5}">
                      <a16:colId xmlns:a16="http://schemas.microsoft.com/office/drawing/2014/main" val="3984486275"/>
                    </a:ext>
                  </a:extLst>
                </a:gridCol>
                <a:gridCol w="5388040">
                  <a:extLst>
                    <a:ext uri="{9D8B030D-6E8A-4147-A177-3AD203B41FA5}">
                      <a16:colId xmlns:a16="http://schemas.microsoft.com/office/drawing/2014/main" val="3233930983"/>
                    </a:ext>
                  </a:extLst>
                </a:gridCol>
              </a:tblGrid>
              <a:tr h="741117">
                <a:tc>
                  <a:txBody>
                    <a:bodyPr/>
                    <a:lstStyle/>
                    <a:p>
                      <a:pPr lvl="0" algn="r"/>
                      <a:r>
                        <a:rPr lang="en-IE" sz="2400" b="1" dirty="0">
                          <a:solidFill>
                            <a:schemeClr val="accent1"/>
                          </a:solidFill>
                        </a:rPr>
                        <a:t>Poisson Models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400" b="1" dirty="0">
                          <a:solidFill>
                            <a:schemeClr val="accent2"/>
                          </a:solidFill>
                        </a:rPr>
                        <a:t>Mean = Variance, can extend for overdispersion and zero-inflation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30458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1" dirty="0">
                          <a:solidFill>
                            <a:schemeClr val="accent1"/>
                          </a:solidFill>
                        </a:rPr>
                        <a:t>Negative Binomial (NB) Regression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400" b="1" dirty="0">
                          <a:solidFill>
                            <a:schemeClr val="accent2"/>
                          </a:solidFill>
                        </a:rPr>
                        <a:t>Poisson rate per subject from Gamma random effect (dispersion parameter)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7194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1" dirty="0">
                          <a:solidFill>
                            <a:schemeClr val="accent1"/>
                          </a:solidFill>
                        </a:rPr>
                        <a:t>Andersen-Gill Model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400" b="1" dirty="0">
                          <a:solidFill>
                            <a:schemeClr val="accent2"/>
                          </a:solidFill>
                        </a:rPr>
                        <a:t>Cox Model extended to recurring events with same class of data as Poisson/NB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46602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0" dirty="0">
                          <a:solidFill>
                            <a:schemeClr val="accent1"/>
                          </a:solidFill>
                        </a:rPr>
                        <a:t>Prentice, Williams, Peterson (PWP)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400" b="0" dirty="0">
                          <a:solidFill>
                            <a:schemeClr val="accent2"/>
                          </a:solidFill>
                        </a:rPr>
                        <a:t>Conditional Gap times for K</a:t>
                      </a:r>
                      <a:r>
                        <a:rPr lang="en-IE" sz="2400" b="0" baseline="30000" dirty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IE" sz="2400" b="0" dirty="0">
                          <a:solidFill>
                            <a:schemeClr val="accent2"/>
                          </a:solidFill>
                        </a:rPr>
                        <a:t> event, baseline risk diff. and correlated events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02614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0">
                          <a:solidFill>
                            <a:schemeClr val="accent1"/>
                          </a:solidFill>
                        </a:rPr>
                        <a:t>Wei, Lin and Weissfeld (WLW)</a:t>
                      </a:r>
                      <a:endParaRPr lang="en-IE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E" sz="2400" b="0" dirty="0">
                          <a:solidFill>
                            <a:schemeClr val="accent2"/>
                          </a:solidFill>
                        </a:rPr>
                        <a:t>Cumulative effect for each (independent) K</a:t>
                      </a:r>
                      <a:r>
                        <a:rPr lang="en-IE" sz="2400" b="0" baseline="30000" dirty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IE" sz="2400" b="0" dirty="0">
                          <a:solidFill>
                            <a:schemeClr val="accent2"/>
                          </a:solidFill>
                        </a:rPr>
                        <a:t> event, can have multiple event types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16300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0" dirty="0">
                          <a:solidFill>
                            <a:schemeClr val="accent1"/>
                          </a:solidFill>
                        </a:rPr>
                        <a:t>Other Survival Based Models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400" dirty="0">
                          <a:solidFill>
                            <a:schemeClr val="accent2"/>
                          </a:solidFill>
                        </a:rPr>
                        <a:t>Frailty Models, Multi-State, GT-UR, TT-R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85853"/>
                  </a:ext>
                </a:extLst>
              </a:tr>
              <a:tr h="741117">
                <a:tc>
                  <a:txBody>
                    <a:bodyPr/>
                    <a:lstStyle/>
                    <a:p>
                      <a:pPr algn="r"/>
                      <a:r>
                        <a:rPr lang="en-IE" sz="2400" b="0" dirty="0">
                          <a:solidFill>
                            <a:schemeClr val="accent1"/>
                          </a:solidFill>
                        </a:rPr>
                        <a:t>Mean Cumulative Function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Non-parametric estimator for E(# Events)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2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13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25"/>
          <p:cNvSpPr txBox="1">
            <a:spLocks noGrp="1"/>
          </p:cNvSpPr>
          <p:nvPr>
            <p:ph type="body" idx="1"/>
          </p:nvPr>
        </p:nvSpPr>
        <p:spPr>
          <a:xfrm>
            <a:off x="161518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</p:txBody>
      </p:sp>
      <p:sp>
        <p:nvSpPr>
          <p:cNvPr id="2111" name="Google Shape;2111;p25"/>
          <p:cNvSpPr txBox="1">
            <a:spLocks noGrp="1"/>
          </p:cNvSpPr>
          <p:nvPr>
            <p:ph type="title" idx="4294967295"/>
          </p:nvPr>
        </p:nvSpPr>
        <p:spPr>
          <a:xfrm>
            <a:off x="378069" y="3244363"/>
            <a:ext cx="5280347" cy="10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456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Sample Size determination for Counts &amp; Rates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78588-3DD5-A91C-91A2-FB4B7E911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330B-905E-8103-74A2-C213EE6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- Counts &amp;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E5E4-F99E-8C36-DD1E-6401CFC3B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800" b="1" dirty="0"/>
              <a:t>The availability of appropriate sample size determination (SSD) method is one constraint of adoption in clinical trials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More methods available for “simpler” analyses until recently</a:t>
            </a:r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The “real” sample size for rates/counts is either total follow-up time across all subjects (e.g. person-years) or total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 thus depends on either </a:t>
            </a:r>
            <a:r>
              <a:rPr lang="en-US" sz="1800" dirty="0" err="1"/>
              <a:t>followup</a:t>
            </a:r>
            <a:r>
              <a:rPr lang="en-US" sz="1800" dirty="0"/>
              <a:t> time per subject or event rates</a:t>
            </a:r>
            <a:endParaRPr lang="en-IE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Recent years have seen significant interest in expanding sample size determination options available for rates/counts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More models, more complex design constraints, adaptive design</a:t>
            </a:r>
          </a:p>
        </p:txBody>
      </p:sp>
    </p:spTree>
    <p:extLst>
      <p:ext uri="{BB962C8B-B14F-4D97-AF65-F5344CB8AC3E}">
        <p14:creationId xmlns:p14="http://schemas.microsoft.com/office/powerpoint/2010/main" val="6573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AB0B6-8D9C-EF87-6A3F-704956FB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7C61-247A-C6C1-9ECC-34D3F490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Developments – Counts &amp;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87583-7D63-60C2-C49E-A7E78DA0F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5666014" cy="4953074"/>
          </a:xfrm>
        </p:spPr>
        <p:txBody>
          <a:bodyPr/>
          <a:lstStyle/>
          <a:p>
            <a:pPr marL="0" indent="0"/>
            <a:r>
              <a:rPr lang="en-US" sz="1800" b="1" dirty="0"/>
              <a:t>Older sample size methods based on normal approximations for Poisson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/>
              <a:t>2 </a:t>
            </a:r>
            <a:r>
              <a:rPr lang="fr-FR" sz="1800" dirty="0" err="1"/>
              <a:t>Sample</a:t>
            </a:r>
            <a:r>
              <a:rPr lang="fr-FR" sz="1800" dirty="0"/>
              <a:t> (</a:t>
            </a:r>
            <a:r>
              <a:rPr lang="fr-FR" sz="1800" dirty="0" err="1"/>
              <a:t>Lehr</a:t>
            </a:r>
            <a:r>
              <a:rPr lang="fr-FR" sz="1800" dirty="0"/>
              <a:t> 1992), </a:t>
            </a:r>
            <a:r>
              <a:rPr lang="fr-FR" sz="1800" dirty="0" err="1"/>
              <a:t>Regression</a:t>
            </a:r>
            <a:r>
              <a:rPr lang="fr-FR" sz="1800" dirty="0"/>
              <a:t> (</a:t>
            </a:r>
            <a:r>
              <a:rPr lang="fr-FR" sz="1800" dirty="0" err="1"/>
              <a:t>Signorini</a:t>
            </a:r>
            <a:r>
              <a:rPr lang="fr-FR" sz="1800" dirty="0"/>
              <a:t> 1991)</a:t>
            </a:r>
            <a:endParaRPr lang="en-US" sz="1800" dirty="0"/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Recently seen extensions to other models and other design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Models: Negative Binomial, Andersen-Gill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Designs: Crossover, &gt;2 (e.g. dose-finding)</a:t>
            </a:r>
          </a:p>
          <a:p>
            <a:pPr marL="0" indent="0"/>
            <a:endParaRPr lang="en-IE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Modern methods (Tang) deal w/ complex study design constraints and choices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Unequal follow-u/accrual patterns, unequal dispersion per group, dropout, variance definition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Adaptive Examples: Group sequential, MCP-Mod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71E4B-850A-1E71-5DEB-6EF064A0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49" y="1748963"/>
            <a:ext cx="2899624" cy="866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AC5A3-7391-788D-C344-FC98596A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204" y="2850063"/>
            <a:ext cx="3240519" cy="1039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A2B5C-075C-197C-1239-1340EE3D1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17" y="4109611"/>
            <a:ext cx="5391889" cy="1620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05B43-6513-C4D3-FA7B-CCEC2D930082}"/>
              </a:ext>
            </a:extLst>
          </p:cNvPr>
          <p:cNvSpPr txBox="1"/>
          <p:nvPr/>
        </p:nvSpPr>
        <p:spPr>
          <a:xfrm>
            <a:off x="8136784" y="2570971"/>
            <a:ext cx="2227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R. Lehr (1992)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4C6C8-C591-7835-1B11-CF68B4B37001}"/>
              </a:ext>
            </a:extLst>
          </p:cNvPr>
          <p:cNvSpPr txBox="1"/>
          <p:nvPr/>
        </p:nvSpPr>
        <p:spPr>
          <a:xfrm>
            <a:off x="7764500" y="3728343"/>
            <a:ext cx="297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H. Zhu &amp; H.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Lakkis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(2014)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1974-3CBF-CF46-894C-8EF93CB2687E}"/>
              </a:ext>
            </a:extLst>
          </p:cNvPr>
          <p:cNvSpPr txBox="1"/>
          <p:nvPr/>
        </p:nvSpPr>
        <p:spPr>
          <a:xfrm>
            <a:off x="8224658" y="5730852"/>
            <a:ext cx="2051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Y. Tang (2015)</a:t>
            </a:r>
          </a:p>
        </p:txBody>
      </p:sp>
    </p:spTree>
    <p:extLst>
      <p:ext uri="{BB962C8B-B14F-4D97-AF65-F5344CB8AC3E}">
        <p14:creationId xmlns:p14="http://schemas.microsoft.com/office/powerpoint/2010/main" val="190539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>
          <a:extLst>
            <a:ext uri="{FF2B5EF4-FFF2-40B4-BE49-F238E27FC236}">
              <a16:creationId xmlns:a16="http://schemas.microsoft.com/office/drawing/2014/main" id="{8D2054DD-AABE-6501-B231-1C13E72C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b148969348_0_187">
            <a:extLst>
              <a:ext uri="{FF2B5EF4-FFF2-40B4-BE49-F238E27FC236}">
                <a16:creationId xmlns:a16="http://schemas.microsoft.com/office/drawing/2014/main" id="{86B9706C-2A60-AD53-5294-DE8BCA5735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Counts &amp; Rates | Example 1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717ED-F138-2B22-0AD1-7BE4CA73F8C6}"/>
              </a:ext>
            </a:extLst>
          </p:cNvPr>
          <p:cNvSpPr txBox="1">
            <a:spLocks/>
          </p:cNvSpPr>
          <p:nvPr/>
        </p:nvSpPr>
        <p:spPr>
          <a:xfrm>
            <a:off x="671325" y="1665344"/>
            <a:ext cx="4829567" cy="473545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“On the basis of previous studies of ﬂuticasone propionate–salmeterol combinations we assumed a yearly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exacerbation rate with vilanterol of 1·4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dispersion parameter of 0·7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Thus, we calculated that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 of 390 assessable patients per group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each study would provide each study with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90% power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detect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25% reduction in exacerbations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ﬂuticasone furoate and vilanterol groups versus the vilanterol only group at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two-sided 5% signiﬁcance level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 algn="just"/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68C49-28C9-3C3F-EE45-314090EED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61946"/>
              </p:ext>
            </p:extLst>
          </p:nvPr>
        </p:nvGraphicFramePr>
        <p:xfrm>
          <a:off x="6004241" y="1622813"/>
          <a:ext cx="5718734" cy="333714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2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875">
                <a:tc>
                  <a:txBody>
                    <a:bodyPr/>
                    <a:lstStyle/>
                    <a:p>
                      <a:r>
                        <a:rPr lang="en-IE" sz="1600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Significance</a:t>
                      </a:r>
                      <a:r>
                        <a:rPr lang="en-IE" sz="1800" baseline="0" dirty="0"/>
                        <a:t> Level (Two-Sided)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Control Incidence Rate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Ratio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Exposure Time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Dispersion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b="1" i="1" dirty="0"/>
                        <a:t>Sample Size per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1" i="1" dirty="0"/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665351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94A9B90-426D-B00A-79DC-BE1791AD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57" y="5133346"/>
            <a:ext cx="4503901" cy="1286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75FBF-EB62-F1B0-1459-68D362E12B36}"/>
              </a:ext>
            </a:extLst>
          </p:cNvPr>
          <p:cNvSpPr txBox="1"/>
          <p:nvPr/>
        </p:nvSpPr>
        <p:spPr>
          <a:xfrm>
            <a:off x="7771097" y="6345823"/>
            <a:ext cx="427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1600" dirty="0">
                <a:solidFill>
                  <a:prstClr val="black"/>
                </a:solidFill>
                <a:latin typeface="Tw Cen MT" panose="020B0602020104020603"/>
              </a:rPr>
              <a:t>Lancet Respiratory Medicine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09273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8"/>
          <p:cNvSpPr txBox="1"/>
          <p:nvPr/>
        </p:nvSpPr>
        <p:spPr>
          <a:xfrm>
            <a:off x="161519" y="2920267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159" name="Google Shape;2159;p8"/>
          <p:cNvSpPr txBox="1"/>
          <p:nvPr/>
        </p:nvSpPr>
        <p:spPr>
          <a:xfrm>
            <a:off x="359963" y="3429000"/>
            <a:ext cx="5005140" cy="12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Group Sequential Design for Counts &amp; Rates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Sequential Design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554" y="1355651"/>
            <a:ext cx="11170228" cy="4953074"/>
          </a:xfrm>
        </p:spPr>
        <p:txBody>
          <a:bodyPr/>
          <a:lstStyle/>
          <a:p>
            <a:r>
              <a:rPr lang="en-IE" sz="2000" dirty="0"/>
              <a:t>Fully Sequential Vs Group Sequential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Continuous Vs Cohorts of Subjects, i.e. ‘Groups’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IE" sz="2000" dirty="0"/>
              <a:t>Trial can stop early or adjustments made at each interim analysis </a:t>
            </a:r>
          </a:p>
          <a:p>
            <a:pPr marL="800100" lvl="1" indent="-342900"/>
            <a:r>
              <a:rPr lang="en-IE" sz="1800" dirty="0"/>
              <a:t>Most common stopping criteria are for Efficacy and/or Futility</a:t>
            </a:r>
          </a:p>
          <a:p>
            <a:pPr marL="800100" lvl="1" indent="-342900"/>
            <a:endParaRPr lang="en-US" sz="2000" dirty="0"/>
          </a:p>
          <a:p>
            <a:r>
              <a:rPr lang="en-IE" sz="2000" dirty="0"/>
              <a:t>Allows multiple chances for a trial to “succeed”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Naive analysis will inflate Type I error e.g. 5 looks: 0.05 -&gt; 0.142 (Armitage)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1800" dirty="0"/>
          </a:p>
          <a:p>
            <a:r>
              <a:rPr lang="en-US" sz="2000" dirty="0"/>
              <a:t>Need to account for effect of multiple analyses</a:t>
            </a:r>
            <a:r>
              <a:rPr lang="en-IE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Each analysis shares data – can use this to increase efficiency vs MCP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/>
              <a:t>Wide range of methods available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89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758D-F555-1D6F-87D2-E7D2C6CC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Group Sequential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2E012-4EE5-90E2-1829-31C5AFF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28629"/>
              </p:ext>
            </p:extLst>
          </p:nvPr>
        </p:nvGraphicFramePr>
        <p:xfrm>
          <a:off x="643812" y="1173467"/>
          <a:ext cx="10709988" cy="4846320"/>
        </p:xfrm>
        <a:graphic>
          <a:graphicData uri="http://schemas.openxmlformats.org/drawingml/2006/table">
            <a:tbl>
              <a:tblPr bandCol="1">
                <a:tableStyleId>{C083E6E3-FA7D-4D7B-A595-EF9225AFEA82}</a:tableStyleId>
              </a:tblPr>
              <a:tblGrid>
                <a:gridCol w="1838131">
                  <a:extLst>
                    <a:ext uri="{9D8B030D-6E8A-4147-A177-3AD203B41FA5}">
                      <a16:colId xmlns:a16="http://schemas.microsoft.com/office/drawing/2014/main" val="1954753644"/>
                    </a:ext>
                  </a:extLst>
                </a:gridCol>
                <a:gridCol w="8871857">
                  <a:extLst>
                    <a:ext uri="{9D8B030D-6E8A-4147-A177-3AD203B41FA5}">
                      <a16:colId xmlns:a16="http://schemas.microsoft.com/office/drawing/2014/main" val="1875939613"/>
                    </a:ext>
                  </a:extLst>
                </a:gridCol>
              </a:tblGrid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Error Spending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800" b="0" dirty="0">
                          <a:solidFill>
                            <a:schemeClr val="tx1"/>
                          </a:solidFill>
                        </a:rPr>
                        <a:t>Spend alpha (efficacy) and/or beta (futility) errors across interim looks using “spending function” – highly flexible during design and analysis stage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73196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Haybittle-Peto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(efficacy) boundaries in terms of unadjusted p-values – </a:t>
                      </a:r>
                      <a:r>
                        <a:rPr lang="en-IE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Haybittle-Peto</a:t>
                      </a: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method finds adjusted final p-value to retain Type I error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42925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Wang-</a:t>
                      </a:r>
                      <a:r>
                        <a:rPr lang="en-IE" sz="1800" b="1" dirty="0" err="1">
                          <a:solidFill>
                            <a:schemeClr val="bg1"/>
                          </a:solidFill>
                        </a:rPr>
                        <a:t>Tsiatis</a:t>
                      </a:r>
                      <a:endParaRPr lang="en-IE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(efficacy only) or 2 (efficacy + futility – </a:t>
                      </a:r>
                      <a:r>
                        <a:rPr lang="en-IE" sz="18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Pampallona-Tsiatis</a:t>
                      </a:r>
                      <a:r>
                        <a:rPr lang="en-IE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Parameter Method – includes “optimal GSD” proposal to minimize average sample size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1339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“Classic”  Designs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O’Brien-Fleming &amp; Pocock – fixed boundaries and less flexible during monitoring –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to be confused with O’Brien-Fleming &amp; Pocock error spending functions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0419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Unified Family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Unified 2-parameter method which includes Wang-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Tsiatis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“Classic” designs as subsets – all three less flexible during monitoring than error spending 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20033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Whitehead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Extension of fully sequential SPRT to group sequential setting – sometimes referred to as “Triangular” or “Christmas Tree” designs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78014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I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 Futility (e.g. Conditional Power), Adaptive GSD (incl. SSR), MAMS GSD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0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F7568-258E-C0B6-1AA1-5152AEC5D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D134-C67E-D817-0B6B-4C2BAF26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Spending (Lan &amp; </a:t>
            </a:r>
            <a:r>
              <a:rPr lang="en-US" dirty="0" err="1"/>
              <a:t>DeMets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78912-3678-C5FF-4306-7A9EEE7B8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000" b="1" dirty="0"/>
              <a:t>Two Criteria for early stopping</a:t>
            </a:r>
            <a:endParaRPr lang="en-I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Efficacy (</a:t>
            </a:r>
            <a:r>
              <a:rPr lang="el-GR" sz="2000" dirty="0"/>
              <a:t>α-</a:t>
            </a:r>
            <a:r>
              <a:rPr lang="en-US" sz="2000" dirty="0"/>
              <a:t>spending)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Futility (</a:t>
            </a:r>
            <a:r>
              <a:rPr lang="el-GR" sz="2000" dirty="0"/>
              <a:t>β-</a:t>
            </a:r>
            <a:r>
              <a:rPr lang="en-US" sz="2000" dirty="0"/>
              <a:t>spending)</a:t>
            </a:r>
          </a:p>
          <a:p>
            <a:pPr marL="0" indent="0"/>
            <a:endParaRPr lang="en-IE" sz="2000" dirty="0"/>
          </a:p>
          <a:p>
            <a:pPr marL="0" indent="0">
              <a:buNone/>
            </a:pPr>
            <a:r>
              <a:rPr lang="en-US" sz="2000" b="1" dirty="0"/>
              <a:t>Multiple Error Spending Functions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O’Brien Fleming, Pocock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α and β spending work similarly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Can be liberal or conservative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>
              <a:buNone/>
            </a:pPr>
            <a:r>
              <a:rPr lang="en-US" sz="2000" b="1" dirty="0"/>
              <a:t>Spend prop. of error at each look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Endpoint conservative Vs fixed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83E991-E930-9962-142F-392D5115869D}"/>
                  </a:ext>
                </a:extLst>
              </p:cNvPr>
              <p:cNvSpPr txBox="1"/>
              <p:nvPr/>
            </p:nvSpPr>
            <p:spPr>
              <a:xfrm>
                <a:off x="6678199" y="1798810"/>
                <a:ext cx="4457887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I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I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l-G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IE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83E991-E930-9962-142F-392D51158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99" y="1798810"/>
                <a:ext cx="4457887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BE6E4C8-7DB4-42C9-32C2-64380A13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30" y="3102612"/>
            <a:ext cx="5623154" cy="35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CB23-A683-3DA8-2CA1-A5DD766B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D023-F593-0251-F517-79676760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Counts &amp; Rates GSD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9EB6C-4A55-D675-F430-FF5F54B25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800" b="1" dirty="0"/>
              <a:t>GSD methods developed recently for Poisson and Negative Binomial</a:t>
            </a:r>
          </a:p>
          <a:p>
            <a:pPr marL="0" indent="0"/>
            <a:endParaRPr lang="en-US" sz="1800" b="1" dirty="0"/>
          </a:p>
          <a:p>
            <a:pPr marL="0" indent="0"/>
            <a:r>
              <a:rPr lang="en-US" sz="1800" b="1" dirty="0"/>
              <a:t>Definition of maximum information/drift parameter for each model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Normal approx. available for Poisson, complex exact derivation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No closed form available for Negative Binomial as MLE depends on sum of per-subject </a:t>
            </a:r>
            <a:r>
              <a:rPr lang="en-US" sz="1800" dirty="0" err="1"/>
              <a:t>followups</a:t>
            </a:r>
            <a:r>
              <a:rPr lang="en-US" sz="1800" dirty="0"/>
              <a:t>, rates and dispersion (latter two estimated!)</a:t>
            </a:r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How to appropriately time interim analyses is open question (IDMC?)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Poisson: % of total follow-up time or % of total events (event-driven)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Negative Binomial: Interim (and final) timings depend on total interim follow-up AND estimated rates + dispersion – can only estimate time a priori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Potential extension to unblinded SSR promising zone designs?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Blinded SSR (Internal Pilot) approaches available but not promising zone yet</a:t>
            </a:r>
          </a:p>
        </p:txBody>
      </p:sp>
    </p:spTree>
    <p:extLst>
      <p:ext uri="{BB962C8B-B14F-4D97-AF65-F5344CB8AC3E}">
        <p14:creationId xmlns:p14="http://schemas.microsoft.com/office/powerpoint/2010/main" val="233170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cad7feedd4_2_0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4000" b="1" dirty="0"/>
              <a:t>Brian Fox</a:t>
            </a:r>
            <a:endParaRPr sz="40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 dirty="0"/>
              <a:t>Research Statistician</a:t>
            </a:r>
            <a:endParaRPr sz="2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2800" dirty="0"/>
          </a:p>
        </p:txBody>
      </p:sp>
      <p:sp>
        <p:nvSpPr>
          <p:cNvPr id="2043" name="Google Shape;2043;g2cad7feedd4_2_0"/>
          <p:cNvSpPr txBox="1"/>
          <p:nvPr/>
        </p:nvSpPr>
        <p:spPr>
          <a:xfrm>
            <a:off x="8390314" y="1897141"/>
            <a:ext cx="40308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44" name="Google Shape;2044;g2cad7feedd4_2_0" descr="A 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858" y="6004175"/>
            <a:ext cx="1670367" cy="42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EADD36-C5A9-678A-6CD8-E1563948F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22" y="1535763"/>
            <a:ext cx="2521403" cy="25245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>
          <a:extLst>
            <a:ext uri="{FF2B5EF4-FFF2-40B4-BE49-F238E27FC236}">
              <a16:creationId xmlns:a16="http://schemas.microsoft.com/office/drawing/2014/main" id="{E7FE1B75-512C-32B9-E085-771861E6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b148969348_0_187">
            <a:extLst>
              <a:ext uri="{FF2B5EF4-FFF2-40B4-BE49-F238E27FC236}">
                <a16:creationId xmlns:a16="http://schemas.microsoft.com/office/drawing/2014/main" id="{B770BCCE-1334-F722-725B-51DFF68219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GSD for Counts &amp; Rates | Example 2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DB4DF-238C-5611-48F5-68D0D14666B1}"/>
              </a:ext>
            </a:extLst>
          </p:cNvPr>
          <p:cNvSpPr txBox="1">
            <a:spLocks/>
          </p:cNvSpPr>
          <p:nvPr/>
        </p:nvSpPr>
        <p:spPr>
          <a:xfrm>
            <a:off x="671325" y="1665344"/>
            <a:ext cx="4829567" cy="207623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Extend previous worked example to group sequential design with 1 interim analysis with O’Brien Fleming efficacy bound and non-binding Hwang-Shih-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DeCani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futility bound with gamma = -2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C0EB09-FC7F-7A6F-7883-890BE121D2B1}"/>
              </a:ext>
            </a:extLst>
          </p:cNvPr>
          <p:cNvGraphicFramePr>
            <a:graphicFrameLocks/>
          </p:cNvGraphicFramePr>
          <p:nvPr/>
        </p:nvGraphicFramePr>
        <p:xfrm>
          <a:off x="6004241" y="1622813"/>
          <a:ext cx="5718734" cy="333714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2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875">
                <a:tc>
                  <a:txBody>
                    <a:bodyPr/>
                    <a:lstStyle/>
                    <a:p>
                      <a:r>
                        <a:rPr lang="en-IE" sz="1600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Significance</a:t>
                      </a:r>
                      <a:r>
                        <a:rPr lang="en-IE" sz="1800" baseline="0" dirty="0"/>
                        <a:t> Level (Two-Sided)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Control Incidence Rate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Ratio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Exposure Time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Dispersion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b="1" i="1" dirty="0"/>
                        <a:t>Sample Size per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1" i="1" dirty="0"/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665351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7E1DB7B-53A1-855B-30AC-4F4F6ECC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57" y="5133346"/>
            <a:ext cx="4503901" cy="1286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D17E-549D-5288-4D0F-07834448F72B}"/>
              </a:ext>
            </a:extLst>
          </p:cNvPr>
          <p:cNvSpPr txBox="1"/>
          <p:nvPr/>
        </p:nvSpPr>
        <p:spPr>
          <a:xfrm>
            <a:off x="7771097" y="6345823"/>
            <a:ext cx="427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1600" dirty="0">
                <a:solidFill>
                  <a:prstClr val="black"/>
                </a:solidFill>
                <a:latin typeface="Tw Cen MT" panose="020B0602020104020603"/>
              </a:rPr>
              <a:t>Lancet Respiratory Medicine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(2013)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59BC930-2CC7-F1F3-AE2B-58708F90C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41090"/>
              </p:ext>
            </p:extLst>
          </p:nvPr>
        </p:nvGraphicFramePr>
        <p:xfrm>
          <a:off x="699018" y="4020298"/>
          <a:ext cx="4985875" cy="222609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6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61">
                <a:tc>
                  <a:txBody>
                    <a:bodyPr/>
                    <a:lstStyle/>
                    <a:p>
                      <a:r>
                        <a:rPr lang="en-IE" sz="1600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r>
                        <a:rPr lang="en-US" sz="1800" dirty="0"/>
                        <a:t>Total N</a:t>
                      </a:r>
                      <a:r>
                        <a:rPr lang="en-IE" sz="1800" dirty="0"/>
                        <a:t>umber of Looks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r>
                        <a:rPr lang="en-IE" sz="1800" dirty="0"/>
                        <a:t>Efficacy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O’Brien Fleming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Non-Binding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IE" sz="1800" dirty="0"/>
                        <a:t>eta Spending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Hwang-Shih-</a:t>
                      </a:r>
                      <a:r>
                        <a:rPr lang="en-US" sz="1800" dirty="0" err="1"/>
                        <a:t>DeCani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63">
                <a:tc>
                  <a:txBody>
                    <a:bodyPr/>
                    <a:lstStyle/>
                    <a:p>
                      <a:r>
                        <a:rPr lang="en-IE" sz="1800" dirty="0"/>
                        <a:t>HSD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05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8"/>
          <p:cNvSpPr txBox="1"/>
          <p:nvPr/>
        </p:nvSpPr>
        <p:spPr>
          <a:xfrm>
            <a:off x="161519" y="2920267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b="0" i="0" u="none" strike="noStrike" cap="none" dirty="0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159" name="Google Shape;2159;p8"/>
          <p:cNvSpPr txBox="1"/>
          <p:nvPr/>
        </p:nvSpPr>
        <p:spPr>
          <a:xfrm>
            <a:off x="359962" y="3429000"/>
            <a:ext cx="529438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BSSR for Counts &amp; Rates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65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A2DA-D324-A37D-6456-F95CC9E6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F36E-8861-A8DC-475F-791428B2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Blinded Sample Size Re-estimation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BB508-4023-2715-3B0F-752000695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000" b="1" dirty="0"/>
              <a:t>BSSR uses interim blinded nuisance parameter estimate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of blinded data reduces logistical/regulatory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Considered a “well understood” type of adaptive design</a:t>
            </a:r>
          </a:p>
          <a:p>
            <a:pPr marL="0" indent="0"/>
            <a:endParaRPr lang="en-IE" sz="2000" dirty="0"/>
          </a:p>
          <a:p>
            <a:pPr marL="0" indent="0">
              <a:buNone/>
            </a:pPr>
            <a:r>
              <a:rPr lang="en-US" sz="2000" b="1" dirty="0"/>
              <a:t>Multiple methods but focus on internal pilot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Update N based on parameter estimate from internal pilot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same methods as fixed term trial incl. pilot data</a:t>
            </a:r>
            <a:endParaRPr lang="en-I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0" indent="0">
              <a:buNone/>
            </a:pPr>
            <a:r>
              <a:rPr lang="en-US" sz="2000" b="1" dirty="0"/>
              <a:t>Small error inflation but negligible for most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Other methods control error but use p-value combination </a:t>
            </a:r>
          </a:p>
        </p:txBody>
      </p:sp>
    </p:spTree>
    <p:extLst>
      <p:ext uri="{BB962C8B-B14F-4D97-AF65-F5344CB8AC3E}">
        <p14:creationId xmlns:p14="http://schemas.microsoft.com/office/powerpoint/2010/main" val="387308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>
          <a:extLst>
            <a:ext uri="{FF2B5EF4-FFF2-40B4-BE49-F238E27FC236}">
              <a16:creationId xmlns:a16="http://schemas.microsoft.com/office/drawing/2014/main" id="{301CD52B-A693-C316-F1E2-71878424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b148969348_0_187">
            <a:extLst>
              <a:ext uri="{FF2B5EF4-FFF2-40B4-BE49-F238E27FC236}">
                <a16:creationId xmlns:a16="http://schemas.microsoft.com/office/drawing/2014/main" id="{890A2879-7F82-852A-39D5-FFBB3C7D40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BSSR for Counts &amp; Rates | Example 3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A3BA9E-6D87-BCAD-923D-89FD37A1CBB6}"/>
              </a:ext>
            </a:extLst>
          </p:cNvPr>
          <p:cNvSpPr txBox="1">
            <a:spLocks/>
          </p:cNvSpPr>
          <p:nvPr/>
        </p:nvSpPr>
        <p:spPr>
          <a:xfrm>
            <a:off x="671325" y="1665344"/>
            <a:ext cx="4829567" cy="207623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Extend previous worked example to BSSR example with interim pilot Total follow-up time of 100, and expected overdispersion parameter of 1.3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96C17A-01ED-BFA5-80E0-EC1DCEA55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037932"/>
              </p:ext>
            </p:extLst>
          </p:nvPr>
        </p:nvGraphicFramePr>
        <p:xfrm>
          <a:off x="6004241" y="1622813"/>
          <a:ext cx="5718734" cy="333714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52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875">
                <a:tc>
                  <a:txBody>
                    <a:bodyPr/>
                    <a:lstStyle/>
                    <a:p>
                      <a:r>
                        <a:rPr lang="en-IE" sz="1600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Significance</a:t>
                      </a:r>
                      <a:r>
                        <a:rPr lang="en-IE" sz="1800" baseline="0" dirty="0"/>
                        <a:t> Level (Two-Sided)</a:t>
                      </a: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Control Incidence Rate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Ratio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Exposure Time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Dispersion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b="0" i="0" dirty="0"/>
                        <a:t>Sample Size per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b="0" i="0" dirty="0"/>
                        <a:t>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6653515"/>
                  </a:ext>
                </a:extLst>
              </a:tr>
              <a:tr h="428838">
                <a:tc>
                  <a:txBody>
                    <a:bodyPr/>
                    <a:lstStyle/>
                    <a:p>
                      <a:r>
                        <a:rPr lang="en-IE" sz="18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ADFDCCC-D8D1-2502-D8CB-AC1027D0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57" y="5133346"/>
            <a:ext cx="4503901" cy="1286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E7BF30-43C7-6EA6-F4EF-CA6826FBA94B}"/>
              </a:ext>
            </a:extLst>
          </p:cNvPr>
          <p:cNvSpPr txBox="1"/>
          <p:nvPr/>
        </p:nvSpPr>
        <p:spPr>
          <a:xfrm>
            <a:off x="7771097" y="6345823"/>
            <a:ext cx="427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lang="en-IE" sz="1600" dirty="0">
                <a:solidFill>
                  <a:prstClr val="black"/>
                </a:solidFill>
                <a:latin typeface="Tw Cen MT" panose="020B0602020104020603"/>
              </a:rPr>
              <a:t>Lancet Respiratory Medicine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D9BE5720-E6B0-F02B-7C77-A6435DD9C2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2029451"/>
                  </p:ext>
                </p:extLst>
              </p:nvPr>
            </p:nvGraphicFramePr>
            <p:xfrm>
              <a:off x="671325" y="3741576"/>
              <a:ext cx="4985875" cy="1847932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2356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2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5661">
                    <a:tc>
                      <a:txBody>
                        <a:bodyPr/>
                        <a:lstStyle/>
                        <a:p>
                          <a:r>
                            <a:rPr lang="en-IE" sz="1600" dirty="0"/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Internal Pilot Total Follow-Up Time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100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IE" sz="1800" dirty="0"/>
                            <a:t>Nuisance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l-GR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ϕ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IE" sz="1800" dirty="0"/>
                            <a:t>Expected Overdispersion Param.,</a:t>
                          </a:r>
                          <a:r>
                            <a:rPr lang="el-GR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80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800" dirty="0" smtClean="0">
                                      <a:latin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𝐸𝑋𝑃</m:t>
                                  </m:r>
                                </m:sub>
                              </m:sSub>
                            </m:oMath>
                          </a14:m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1.3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97229677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IE" sz="1800" dirty="0"/>
                            <a:t>Internal Pilot Overdispersion Par.,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80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800" dirty="0" smtClean="0">
                                      <a:latin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ϕ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𝐼𝑃</m:t>
                                  </m:r>
                                </m:sub>
                              </m:sSub>
                            </m:oMath>
                          </a14:m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2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2">
                <a:extLst>
                  <a:ext uri="{FF2B5EF4-FFF2-40B4-BE49-F238E27FC236}">
                    <a16:creationId xmlns:a16="http://schemas.microsoft.com/office/drawing/2014/main" id="{D9BE5720-E6B0-F02B-7C77-A6435DD9C2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2029451"/>
                  </p:ext>
                </p:extLst>
              </p:nvPr>
            </p:nvGraphicFramePr>
            <p:xfrm>
              <a:off x="671325" y="3741576"/>
              <a:ext cx="4985875" cy="1847932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2356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2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IE" sz="1600" dirty="0"/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E" sz="1600" dirty="0"/>
                            <a:t>Value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Internal Pilot Total Follow-Up Time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100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r>
                            <a:rPr lang="en-IE" sz="1800" dirty="0"/>
                            <a:t>Nuisance 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l-GR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ϕ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4" t="-293548" r="-1810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1.3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97229677"/>
                      </a:ext>
                    </a:extLst>
                  </a:tr>
                  <a:tr h="378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4" t="-393548" r="-1810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2</a:t>
                          </a:r>
                          <a:endParaRPr lang="en-I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9233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Discussion and Conclusions</a:t>
            </a:r>
            <a:endParaRPr dirty="0"/>
          </a:p>
        </p:txBody>
      </p:sp>
      <p:sp>
        <p:nvSpPr>
          <p:cNvPr id="2185" name="Google Shape;2185;p12"/>
          <p:cNvSpPr txBox="1">
            <a:spLocks noGrp="1"/>
          </p:cNvSpPr>
          <p:nvPr>
            <p:ph type="body" idx="4294967295"/>
          </p:nvPr>
        </p:nvSpPr>
        <p:spPr>
          <a:xfrm>
            <a:off x="533399" y="1513593"/>
            <a:ext cx="11117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Counts and Rates are related endpoints for recurring events</a:t>
            </a:r>
            <a:endParaRPr lang="en-US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rgbClr val="A5A5A5"/>
                </a:solidFill>
              </a:rPr>
              <a:t>Recurring events often ignored in simplified analyses (e.g. survival)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400" dirty="0"/>
              <a:t>Many potential models available depending on context</a:t>
            </a:r>
            <a:endParaRPr lang="en-US" sz="2400" b="0" i="0" u="none" strike="noStrike" cap="none" dirty="0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000" dirty="0">
                <a:solidFill>
                  <a:srgbClr val="A5A5A5"/>
                </a:solidFill>
              </a:rPr>
              <a:t>Endpoint definition, all events the same in type and/or importance</a:t>
            </a:r>
            <a:endParaRPr lang="en-US" sz="2400" b="0" i="0" u="none" strike="noStrike" cap="none" dirty="0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400" dirty="0"/>
              <a:t>Sample Size methods have expanded greatly in recent years</a:t>
            </a:r>
            <a:endParaRPr lang="en-US" sz="2400" b="0" i="0" u="none" strike="noStrike" cap="none" dirty="0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000" b="0" i="0" u="none" strike="noStrike" cap="none" dirty="0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Additional non-Poisson models, unequal follow-up, other designs</a:t>
            </a:r>
            <a:endParaRPr lang="en-US" sz="2400" dirty="0"/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400" dirty="0"/>
              <a:t>Group sequential theory &amp; SSR being actively worked on</a:t>
            </a:r>
            <a:endParaRPr lang="en-US" dirty="0"/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US" sz="2000" b="0" i="0" u="none" strike="noStrike" cap="none" dirty="0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Some additional complications beyond other common endpoints</a:t>
            </a:r>
          </a:p>
          <a:p>
            <a:pPr marL="2286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endParaRPr lang="en-US" sz="2000" b="0" i="0" u="none" strike="noStrike" cap="none" dirty="0">
              <a:solidFill>
                <a:srgbClr val="A5A5A5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" name="Google Shape;2191;g2b1c0db4310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2" name="Google Shape;2192;g2b1c0db4310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3" name="Google Shape;2193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194" name="Google Shape;2194;g2b1c0db4310_0_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5" name="Google Shape;2195;g2b1c0db4310_0_171"/>
          <p:cNvSpPr txBox="1"/>
          <p:nvPr/>
        </p:nvSpPr>
        <p:spPr>
          <a:xfrm>
            <a:off x="-8700" y="790575"/>
            <a:ext cx="122094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IE" sz="4200" b="1" i="0" u="sng" strike="noStrike" cap="none" dirty="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Statsols.com/</a:t>
            </a:r>
            <a:r>
              <a:rPr lang="en-IE" sz="4200" b="1" u="sng" dirty="0" err="1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nquery</a:t>
            </a:r>
            <a:r>
              <a:rPr lang="en-IE" sz="4200" b="1" u="sng" dirty="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-trial</a:t>
            </a:r>
            <a:endParaRPr lang="en-IE" sz="1600" b="0" i="0" u="none" strike="noStrike" cap="none" dirty="0"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196" name="Google Shape;2196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26</a:t>
            </a:fld>
            <a:endParaRPr/>
          </a:p>
        </p:txBody>
      </p:sp>
      <p:sp>
        <p:nvSpPr>
          <p:cNvPr id="2202" name="Google Shape;2202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03" name="Google Shape;2203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 sz="14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04" name="Google Shape;2204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>
                <a:solidFill>
                  <a:schemeClr val="accent2"/>
                </a:solidFill>
              </a:rPr>
              <a:t>info@statsols.com</a:t>
            </a:r>
            <a:endParaRPr sz="3200" u="sng">
              <a:solidFill>
                <a:schemeClr val="accent2"/>
              </a:solidFill>
            </a:endParaRPr>
          </a:p>
        </p:txBody>
      </p:sp>
      <p:sp>
        <p:nvSpPr>
          <p:cNvPr id="2205" name="Google Shape;2205;g276a1c4e488_0_68"/>
          <p:cNvSpPr txBox="1"/>
          <p:nvPr/>
        </p:nvSpPr>
        <p:spPr>
          <a:xfrm>
            <a:off x="1096525" y="4574327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sz="14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06" name="Google Shape;2206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statsols.com</a:t>
            </a:r>
            <a:endParaRPr sz="3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(Counts &amp; Rates Analysis)</a:t>
            </a:r>
            <a:endParaRPr sz="3600" dirty="0"/>
          </a:p>
        </p:txBody>
      </p:sp>
      <p:sp>
        <p:nvSpPr>
          <p:cNvPr id="2212" name="Google Shape;2212;g2b1c0db4310_0_480"/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Fleiss, J.L., Levin, B. and Paik, M.C., 2013. Statistical methods for rates and proportions. John Wiley &amp; Sons.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McCullagh, P. and </a:t>
            </a:r>
            <a:r>
              <a:rPr lang="en-US" dirty="0" err="1"/>
              <a:t>Nelder</a:t>
            </a:r>
            <a:r>
              <a:rPr lang="en-US" dirty="0"/>
              <a:t>, J.A., 1989. Generalized linear models. Chapman and Hall. London, UK.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err="1"/>
              <a:t>Hilbe</a:t>
            </a:r>
            <a:r>
              <a:rPr lang="en-US" dirty="0"/>
              <a:t>, J.M., 2014. Modeling count data. Cambridge University Press.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Cook, R.J. and Lawless, J.F., 2007. The statistical analysis of recurrent events. New York: Springer.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Cameron, A.C. and Trivedi, P.K., 2013. Regression analysis of count data. Cambridge University Press.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Rogers J, The Analysis of Recurrent Events: A Summary of Methodology, Presentation to Statisticians in the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Pharmaceutical Industry. URL: https://www.psiweb.org/docs/default-source/resources/psi-subgroups/scientific/2016/time-to-event-and-recurrent-event-endpoints/jrogers.pdf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Rogers, J.K., Pocock, S.J., McMurray, J.J., Granger, C.B., Michelson, E.L., </a:t>
            </a:r>
            <a:r>
              <a:rPr lang="en-US" dirty="0" err="1"/>
              <a:t>Östergren</a:t>
            </a:r>
            <a:r>
              <a:rPr lang="en-US" dirty="0"/>
              <a:t>, J., Pfeffer, M.A., Solomon, S.D.,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Swedberg, K. and Yusuf, S., 2014. </a:t>
            </a:r>
            <a:r>
              <a:rPr lang="en-US" dirty="0" err="1"/>
              <a:t>Analysing</a:t>
            </a:r>
            <a:r>
              <a:rPr lang="en-US" dirty="0"/>
              <a:t> recurrent hospitalizations in heart failure: a review of statistical methodology, with application to CHARM‐Preserved. European journal of heart failure, 16(1), pp.33-40.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FC4EED38-109B-55F3-7F18-B21B9A1CF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BF03FF26-2A58-1E1B-CEC1-BC6B67E82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(Counts &amp; Rates Analysis)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261554C7-D19F-26C2-A81F-4202CBCF7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Yadav, C.P., Sreenivas, V., Khan, M.A. and Pandey, R.M., 2018. An overview of statistical models for recurrent events analysis: a review. Epidemiology (Sunnyvale), 8(4), p.354.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Andersen, P.K. and Gill, R.D., 1982. Cox's regression model for counting processes: a large sample study. The annals of statistics, pp.1100-1120.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Wei, L.J., Lin, D.Y. and </a:t>
            </a:r>
            <a:r>
              <a:rPr lang="en-US" dirty="0" err="1"/>
              <a:t>Weissfeld</a:t>
            </a:r>
            <a:r>
              <a:rPr lang="en-US" dirty="0"/>
              <a:t>, L., 1989. Regression analysis of multivariate incomplete failure time data by modeling marginal distributions. Journal of the American statistical association, 84(408), pp.1065-1073.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Prentice, R.L., Williams, B.J. and Peterson, A.V., 1981. On the regression analysis of multivariate failure time data. </a:t>
            </a:r>
            <a:r>
              <a:rPr lang="en-US" dirty="0" err="1"/>
              <a:t>Biometrika</a:t>
            </a:r>
            <a:r>
              <a:rPr lang="en-US" dirty="0"/>
              <a:t>, 68(2), pp.373-379.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Andersen, P.K. and </a:t>
            </a:r>
            <a:r>
              <a:rPr lang="en-US" dirty="0" err="1"/>
              <a:t>Keiding</a:t>
            </a:r>
            <a:r>
              <a:rPr lang="en-US" dirty="0"/>
              <a:t>, N., 2002. Multi-state models for event history analysis. Statistical methods in medical research, 11(2), pp.91-115.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Liu, L., Wolfe, R.A. and Huang, X., 2004. Shared frailty models for recurrent events and a terminal event. Biometrics, 60(3), pp.747-756.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002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7ED90863-D80D-EB00-73D4-748F6D8D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23AF7E96-32E5-A8B6-1F25-464886EC0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(Counts &amp; Rates Analysis)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DADC046B-1B7B-0CB9-8A42-B8C23CA97D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Box‐Steffensmeier, J.M. and De </a:t>
            </a:r>
            <a:r>
              <a:rPr lang="en-US" dirty="0" err="1"/>
              <a:t>Boef</a:t>
            </a:r>
            <a:r>
              <a:rPr lang="en-US" dirty="0"/>
              <a:t>, S., 2006. Repeated events survival models: the conditional frailty model. Statistics in medicine, 25(20), pp.3518-3533.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Rogers, J.K., </a:t>
            </a:r>
            <a:r>
              <a:rPr lang="en-US" dirty="0" err="1"/>
              <a:t>Yaroshinsky</a:t>
            </a:r>
            <a:r>
              <a:rPr lang="en-US" dirty="0"/>
              <a:t>, A., Pocock, S.J., </a:t>
            </a:r>
            <a:r>
              <a:rPr lang="en-US" dirty="0" err="1"/>
              <a:t>Stokar</a:t>
            </a:r>
            <a:r>
              <a:rPr lang="en-US" dirty="0"/>
              <a:t>, D. and </a:t>
            </a:r>
            <a:r>
              <a:rPr lang="en-US" dirty="0" err="1"/>
              <a:t>Pogoda</a:t>
            </a:r>
            <a:r>
              <a:rPr lang="en-US" dirty="0"/>
              <a:t>, J., 2016. Analysis of recurrent events with an associated informative dropout time: application of the joint frailty model. Statistics in medicine, 35(13), pp.2195-2205.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Jahn-</a:t>
            </a:r>
            <a:r>
              <a:rPr lang="en-US" dirty="0" err="1"/>
              <a:t>Eimermacher</a:t>
            </a:r>
            <a:r>
              <a:rPr lang="en-US" dirty="0"/>
              <a:t>, A., 2008. Comparison of the Andersen–Gill model with Poisson and negative binomial regression on recurrent event data. Computational Statistics &amp; Data Analysis, 52(11), pp.4989-4997.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Keene, O.N., Jones, M.R., Lane, P.W. and Anderson, J., 2007. Analysis of exacerbation rates in asthma and chronic obstructive pulmonary disease: example from the TRISTAN study. Pharmaceutical Statistics: The Journal of Applied Statistics in the Pharmaceutical Industry, 6(2), pp.89-97.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Keene, O.N., Calverley, P.M.A., Jones, P.W., </a:t>
            </a:r>
            <a:r>
              <a:rPr lang="en-US" dirty="0" err="1"/>
              <a:t>Vestbo</a:t>
            </a:r>
            <a:r>
              <a:rPr lang="en-US" dirty="0"/>
              <a:t>, J. and Anderson, J.A., 2008. Statistical analysis of exacerbation rates in COPD: TRISTAN and ISOLDE revisited. European Respiratory Journal, 32(1), pp.17-24.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err="1"/>
              <a:t>Sormani</a:t>
            </a:r>
            <a:r>
              <a:rPr lang="en-US" dirty="0"/>
              <a:t>, M.P., </a:t>
            </a:r>
            <a:r>
              <a:rPr lang="en-US" dirty="0" err="1"/>
              <a:t>Bruzzi</a:t>
            </a:r>
            <a:r>
              <a:rPr lang="en-US" dirty="0"/>
              <a:t>, P., Miller, D.H., Gasperini, C., </a:t>
            </a:r>
            <a:r>
              <a:rPr lang="en-US" dirty="0" err="1"/>
              <a:t>Barkhof</a:t>
            </a:r>
            <a:r>
              <a:rPr lang="en-US" dirty="0"/>
              <a:t>, F. and Filippi, M., 1999. Modelling MRI enhancing lesion counts in multiple sclerosis using a negative binomial model: implications for clinical trials. Journal of the neurological sciences, 163(1), pp.74-80.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5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 b="0" i="0" u="none" strike="noStrike" cap="none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 b="0" i="0" u="none" strike="noStrike" cap="none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51" name="Google Shape;2051;p5"/>
          <p:cNvSpPr txBox="1"/>
          <p:nvPr/>
        </p:nvSpPr>
        <p:spPr>
          <a:xfrm>
            <a:off x="4666500" y="2921310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b="0" i="0" u="none" strike="noStrike" cap="non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Group Sequential Designs for Counts and Rates</a:t>
            </a:r>
            <a:endParaRPr sz="1400" b="0" i="0" u="none" strike="noStrike" cap="none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2" name="Google Shape;2052;p5"/>
          <p:cNvSpPr txBox="1"/>
          <p:nvPr/>
        </p:nvSpPr>
        <p:spPr>
          <a:xfrm>
            <a:off x="3902400" y="860674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5"/>
          <p:cNvSpPr txBox="1"/>
          <p:nvPr/>
        </p:nvSpPr>
        <p:spPr>
          <a:xfrm>
            <a:off x="4666500" y="3879333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b="0" i="0" u="none" strike="noStrike" cap="non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Blinded SSR for Counts and Rates</a:t>
            </a:r>
            <a:endParaRPr dirty="0"/>
          </a:p>
        </p:txBody>
      </p:sp>
      <p:sp>
        <p:nvSpPr>
          <p:cNvPr id="2054" name="Google Shape;2054;p5"/>
          <p:cNvSpPr txBox="1"/>
          <p:nvPr/>
        </p:nvSpPr>
        <p:spPr>
          <a:xfrm>
            <a:off x="3910500" y="1818697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5"/>
          <p:cNvSpPr txBox="1"/>
          <p:nvPr/>
        </p:nvSpPr>
        <p:spPr>
          <a:xfrm>
            <a:off x="3902400" y="2774122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5"/>
          <p:cNvSpPr txBox="1"/>
          <p:nvPr/>
        </p:nvSpPr>
        <p:spPr>
          <a:xfrm>
            <a:off x="3902400" y="3727406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5"/>
          <p:cNvSpPr txBox="1"/>
          <p:nvPr/>
        </p:nvSpPr>
        <p:spPr>
          <a:xfrm>
            <a:off x="4666500" y="1007862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b="0" i="0" u="none" strike="noStrike" cap="non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Introduction to Counts and Rates</a:t>
            </a:r>
            <a:endParaRPr sz="1400" b="0" i="0" u="none" strike="noStrike" cap="none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8" name="Google Shape;2058;p5"/>
          <p:cNvSpPr txBox="1"/>
          <p:nvPr/>
        </p:nvSpPr>
        <p:spPr>
          <a:xfrm>
            <a:off x="4658400" y="1969879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b="0" i="0" u="none" strike="noStrike" cap="non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SSD for Counts and Rates</a:t>
            </a:r>
            <a:endParaRPr sz="1400" b="0" i="0" u="none" strike="noStrike" cap="none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9" name="Google Shape;2059;p5"/>
          <p:cNvSpPr txBox="1"/>
          <p:nvPr/>
        </p:nvSpPr>
        <p:spPr>
          <a:xfrm>
            <a:off x="3047250" y="5212491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b="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9BBE267B-23C2-D4B3-F74A-B0628958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D4777919-B6B6-6089-4848-98D8CB6C88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(SSD for Counts &amp; Rates)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9A5CEFDF-5E3D-09A0-99A1-7BDBF872B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Lehr, R.,1 992. Sixteen S‐squared over D‐squared: A relation for crude sample size estimates. Statistics in medicine, 11(8), 1099-1102.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err="1"/>
              <a:t>Signorini</a:t>
            </a:r>
            <a:r>
              <a:rPr lang="en-US" dirty="0"/>
              <a:t>, D.F., 1991. Sample size for Poisson regression. </a:t>
            </a:r>
            <a:r>
              <a:rPr lang="en-US" dirty="0" err="1"/>
              <a:t>Biometrika</a:t>
            </a:r>
            <a:r>
              <a:rPr lang="en-US" dirty="0"/>
              <a:t>, 78(2), pp.446-450.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Shieh, G., 2001. Sample size calculations for logistic and Poisson regression models. </a:t>
            </a:r>
            <a:r>
              <a:rPr lang="en-US" dirty="0" err="1"/>
              <a:t>Biometrika</a:t>
            </a:r>
            <a:r>
              <a:rPr lang="en-US" dirty="0"/>
              <a:t>, 88(4), pp.1193-1199.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Gu, K., Ng, H. K. T., Tang, M. L., &amp; </a:t>
            </a:r>
            <a:r>
              <a:rPr lang="en-US" dirty="0" err="1"/>
              <a:t>Schucany</a:t>
            </a:r>
            <a:r>
              <a:rPr lang="en-US" dirty="0"/>
              <a:t>, W. R., 2008. Testing the ratio of two </a:t>
            </a:r>
            <a:r>
              <a:rPr lang="en-US" dirty="0" err="1"/>
              <a:t>poisson</a:t>
            </a:r>
            <a:r>
              <a:rPr lang="en-US" dirty="0"/>
              <a:t> rates. Biometrical Journal, 50(2), 283-298.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Guenther, W.C., 1977. Sampling Inspection in statistical quality control. Macmillan.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Zhu, H., &amp; </a:t>
            </a:r>
            <a:r>
              <a:rPr lang="en-US" dirty="0" err="1"/>
              <a:t>Lakkis</a:t>
            </a:r>
            <a:r>
              <a:rPr lang="en-US" dirty="0"/>
              <a:t>, H., 2014. Sample size calculation for comparing two negative binomial rates. Statistics in medicine, 33(3), 376-387.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Zhu, H., 2017. Sample size calculation for comparing two </a:t>
            </a:r>
            <a:r>
              <a:rPr lang="en-US" dirty="0" err="1"/>
              <a:t>poisson</a:t>
            </a:r>
            <a:r>
              <a:rPr lang="en-US" dirty="0"/>
              <a:t> or negative binomial rates in noninferiority or equivalence trials. Statistics in Biopharmaceutical Research, 9(1), 107-115.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9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44C56B19-D26B-3E00-C058-363BEA269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98B10942-140E-2DBA-021A-33712A9A4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(SSD for Counts &amp; Rates)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34E3B21D-35D8-9DFA-7C96-BB3C513F9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Tang, Y., 2015. Sample size estimation for negative binomial regression comparing rates of recurrent events with unequal follow-up time. Journal of biopharmaceutical statistics, 25(5), 1100-1113.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Tang, Y., 2017. Sample size for comparing negative binomial rates in noninferiority and equivalence trials with unequal follow-up times. Journal of biopharmaceutical statistics, 1-17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Tang, Y. and Fitzpatrick, R., 2019. Sample size calculation for the Andersen‐Gill model comparing rates of recurrent events. Statistics in Medicine, 38(24), pp.4819-4827.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Zhu, L., Li, Y., Tang, Y., Shen, L., </a:t>
            </a:r>
            <a:r>
              <a:rPr lang="en-US" dirty="0" err="1"/>
              <a:t>Onar</a:t>
            </a:r>
            <a:r>
              <a:rPr lang="en-US" dirty="0"/>
              <a:t>‐Thomas, A. and Sun, J., 2022. Sample size calculation for recurrent event data with additive rates models. Pharmaceutical Statistics, 21(1), pp.89-102.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Lui, K.J., 2016. Crossover designs: testing, estimation, and sample size. John Wiley &amp; Sons.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Mai, Y. and Zhang, Z., 2016, July. Statistical power analysis for comparing means with binary or count data based on analogous ANOVA. In The Annual Meeting of the Psychometric Society (pp. 381-393). Springer, Cham.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Dransfield, M. T., et. al. (2013). Once-daily inhaled fluticasone furoate and vilanterol versus vilanterol only for prevention of exacerbations of COPD: two replicate double-blind, parallel-group, </a:t>
            </a:r>
            <a:r>
              <a:rPr lang="en-US" dirty="0" err="1"/>
              <a:t>randomised</a:t>
            </a:r>
            <a:r>
              <a:rPr lang="en-US" dirty="0"/>
              <a:t> controlled trials. The lancet Respiratory medicine, 1(3), 210-223.</a:t>
            </a:r>
          </a:p>
        </p:txBody>
      </p:sp>
    </p:spTree>
    <p:extLst>
      <p:ext uri="{BB962C8B-B14F-4D97-AF65-F5344CB8AC3E}">
        <p14:creationId xmlns:p14="http://schemas.microsoft.com/office/powerpoint/2010/main" val="302949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547D254C-15F6-C5F8-8365-7923672A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96BD2465-3A3A-2DCF-F81D-34E39F561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(GSD for Counts &amp; Rates)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D1876C52-E575-5744-C93E-FD4F334F9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Jennison, C., &amp; Turnbull, B. W. (1999). Group sequential methods with applications to clinical trials. CRC Press.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US Food and Drug Administration. (2018) Adaptive design clinical trials for drugs and biologics (Draft guidance). Retrieved from https://www.fda.gov/media/78495/download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Cook, R.J. and Lawless, J.F., 1996. Interim monitoring of longitudinal comparative studies with recurrent event responses. Biometrics, pp.1311-1323.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Xia, Q. and Hoover, D.R., 2007. A procedure for group sequential comparative Poisson trials. Journal of Biopharmaceutical Statistics, 17(5), pp.869-881.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err="1"/>
              <a:t>Mütze</a:t>
            </a:r>
            <a:r>
              <a:rPr lang="en-US" dirty="0"/>
              <a:t>, T., </a:t>
            </a:r>
            <a:r>
              <a:rPr lang="en-US" dirty="0" err="1"/>
              <a:t>Glimm</a:t>
            </a:r>
            <a:r>
              <a:rPr lang="en-US" dirty="0"/>
              <a:t>, E., </a:t>
            </a:r>
            <a:r>
              <a:rPr lang="en-US" dirty="0" err="1"/>
              <a:t>Schmidli</a:t>
            </a:r>
            <a:r>
              <a:rPr lang="en-US" dirty="0"/>
              <a:t>, H. and Friede, T., 2019. Group sequential designs for negative binomial outcomes. Statistical Methods in Medical Research, 28(8), pp.2326-2347.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Grayling, M.J., Wason, J.M. and Mander, A.P., 2021. Exact group sequential designs for two-arm experiments with Poisson distributed outcome variables. Communications in Statistics-Theory and Methods, 50(1), pp.18-34.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SzPts val="1200"/>
            </a:pPr>
            <a:r>
              <a:rPr lang="en-IE" sz="1600" cap="none" dirty="0"/>
              <a:t>References (Rates and Counts Group Sequential)</a:t>
            </a:r>
            <a:endParaRPr lang="en-IE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Jiang, W., 1999. Group sequential procedures for repeated events data with frailty. Journal of Biopharmaceutical Statistics, 9(3), pp.379-399.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07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277F3589-F248-FF4E-88EA-75E0F4B5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4FCA8AEA-2CD4-9DB8-22BF-B78588924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(GSD for Counts &amp; Rates)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AF99A4F9-36F5-CE6F-9C21-4F68EFF29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Friede, T., &amp; Kieser, M. (2006). Sample size recalculation in internal pilot study designs: a review. Biometrical Journal: Journal of Mathematical Methods in Biosciences, 48(4), 537-555.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Friede, T. and </a:t>
            </a:r>
            <a:r>
              <a:rPr lang="en-US" dirty="0" err="1"/>
              <a:t>Schmidli</a:t>
            </a:r>
            <a:r>
              <a:rPr lang="en-US" dirty="0"/>
              <a:t>, H., 2010. Blinded sample size </a:t>
            </a:r>
            <a:r>
              <a:rPr lang="en-US" dirty="0" err="1"/>
              <a:t>reestimation</a:t>
            </a:r>
            <a:r>
              <a:rPr lang="en-US" dirty="0"/>
              <a:t> with count data: methods and applications in multiple sclerosis. Statistics in Medicine, 29(10), pp.1145-1156.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Friede, T. and </a:t>
            </a:r>
            <a:r>
              <a:rPr lang="en-US" dirty="0" err="1"/>
              <a:t>Schmidli</a:t>
            </a:r>
            <a:r>
              <a:rPr lang="en-US" dirty="0"/>
              <a:t>, H., 2010. Blinded sample size </a:t>
            </a:r>
            <a:r>
              <a:rPr lang="en-US" dirty="0" err="1"/>
              <a:t>reestimation</a:t>
            </a:r>
            <a:r>
              <a:rPr lang="en-US" dirty="0"/>
              <a:t> with negative binomial counts in superiority and non-inferiority trials. Methods of Information in Medicine, 49(06), pp.618-624.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Wassmer, G. and </a:t>
            </a:r>
            <a:r>
              <a:rPr lang="en-US" dirty="0" err="1"/>
              <a:t>Brannath</a:t>
            </a:r>
            <a:r>
              <a:rPr lang="en-US" dirty="0"/>
              <a:t>, W., 2016. Group sequential and confirmatory adaptive designs in clinical trials (Vol. 301, pp. 24-28). Cham, Switzerland: Springer International Publishing.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Chen, Y. J., Li, C., &amp; Lan, K. G. (2015). Sample size adjustment based on promising interim results and its application in confirmatory clinical trials. Clinical Trials, 12(6), 584-595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Chen, Y. J., </a:t>
            </a:r>
            <a:r>
              <a:rPr lang="en-US" dirty="0" err="1"/>
              <a:t>DeMets</a:t>
            </a:r>
            <a:r>
              <a:rPr lang="en-US" dirty="0"/>
              <a:t>, D. L., &amp; Gordon Lan, K. K. (2004). Increasing the sample size when the unblinded interim result is promising. Statistics in medicine, 23(7), 1023-1038.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6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>
          <a:extLst>
            <a:ext uri="{FF2B5EF4-FFF2-40B4-BE49-F238E27FC236}">
              <a16:creationId xmlns:a16="http://schemas.microsoft.com/office/drawing/2014/main" id="{B2D3E624-3F59-DCCE-F29A-334B6A8A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>
            <a:extLst>
              <a:ext uri="{FF2B5EF4-FFF2-40B4-BE49-F238E27FC236}">
                <a16:creationId xmlns:a16="http://schemas.microsoft.com/office/drawing/2014/main" id="{29FD14BB-798F-EC3C-BC92-E53205C97D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 dirty="0"/>
              <a:t>References (GSD &amp; BSSR for Counts &amp; Rates)</a:t>
            </a:r>
            <a:endParaRPr sz="3600" dirty="0"/>
          </a:p>
        </p:txBody>
      </p:sp>
      <p:sp>
        <p:nvSpPr>
          <p:cNvPr id="2212" name="Google Shape;2212;g2b1c0db4310_0_480">
            <a:extLst>
              <a:ext uri="{FF2B5EF4-FFF2-40B4-BE49-F238E27FC236}">
                <a16:creationId xmlns:a16="http://schemas.microsoft.com/office/drawing/2014/main" id="{81EB3002-B380-6228-1883-40CAB6223E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9153" y="13536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Cui, L., Hung, H. J., &amp; Wang, S. J. (1999). Modification of sample size in group sequential clinical trials. Biometrics, 55(3), 853-857.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Mehta, C.R. and Pocock, S.J., (2011). Adaptive increase in sample size when interim results are promising: a practical guide with examples. Statistics in medicine, 30(28), 3267-3284.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Friede, T., &amp; </a:t>
            </a:r>
            <a:r>
              <a:rPr lang="en-US" dirty="0" err="1"/>
              <a:t>Schmidli</a:t>
            </a:r>
            <a:r>
              <a:rPr lang="en-US" dirty="0"/>
              <a:t>, H. (2010). Blinded sample size </a:t>
            </a:r>
            <a:r>
              <a:rPr lang="en-US" dirty="0" err="1"/>
              <a:t>reestimation</a:t>
            </a:r>
            <a:r>
              <a:rPr lang="en-US" dirty="0"/>
              <a:t> with count data: Methods and applications in multiple sclerosis. Statistics in Medicine, 29(10), 1145–1156.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Schneider, S., </a:t>
            </a:r>
            <a:r>
              <a:rPr lang="en-US" dirty="0" err="1"/>
              <a:t>Schmidli</a:t>
            </a:r>
            <a:r>
              <a:rPr lang="en-US" dirty="0"/>
              <a:t>, H., &amp; Friede, T. (2013). Blinded and unblinded internal pilot study designs for clinical trials with count data. Biometrical Journal, 55(4), 617–633.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Gu, K., Ng, H. K. T., Tang, M. L., &amp; </a:t>
            </a:r>
            <a:r>
              <a:rPr lang="en-US" dirty="0" err="1"/>
              <a:t>Schucany</a:t>
            </a:r>
            <a:r>
              <a:rPr lang="en-US" dirty="0"/>
              <a:t>, W. R. (2008). Testing the Ratio of Two Poisson Rates. Biometrical Journal, 50(2), 283–298.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"/>
          <p:cNvSpPr/>
          <p:nvPr/>
        </p:nvSpPr>
        <p:spPr>
          <a:xfrm>
            <a:off x="4744750" y="4752050"/>
            <a:ext cx="2629500" cy="1274100"/>
          </a:xfrm>
          <a:prstGeom prst="roundRect">
            <a:avLst>
              <a:gd name="adj" fmla="val 8055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66" name="Google Shape;2066;p4"/>
          <p:cNvPicPr preferRelativeResize="0"/>
          <p:nvPr/>
        </p:nvPicPr>
        <p:blipFill rotWithShape="1">
          <a:blip r:embed="rId3">
            <a:alphaModFix/>
          </a:blip>
          <a:srcRect l="-2297" t="-10926" r="-2664" b="-11293"/>
          <a:stretch/>
        </p:blipFill>
        <p:spPr>
          <a:xfrm>
            <a:off x="296163" y="32170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p4"/>
          <p:cNvSpPr txBox="1"/>
          <p:nvPr/>
        </p:nvSpPr>
        <p:spPr>
          <a:xfrm>
            <a:off x="296175" y="991000"/>
            <a:ext cx="41457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000" b="0" i="0" u="none" strike="noStrike" cap="none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 for optimizing your clinical trial designs</a:t>
            </a:r>
            <a:endParaRPr sz="3000" b="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68" name="Google Shape;2068;p4"/>
          <p:cNvSpPr/>
          <p:nvPr/>
        </p:nvSpPr>
        <p:spPr>
          <a:xfrm>
            <a:off x="4744750" y="1631100"/>
            <a:ext cx="2629500" cy="1323600"/>
          </a:xfrm>
          <a:prstGeom prst="roundRect">
            <a:avLst>
              <a:gd name="adj" fmla="val 5828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69" name="Google Shape;2069;p4"/>
          <p:cNvSpPr/>
          <p:nvPr/>
        </p:nvSpPr>
        <p:spPr>
          <a:xfrm>
            <a:off x="4744750" y="3025825"/>
            <a:ext cx="2629500" cy="1655100"/>
          </a:xfrm>
          <a:prstGeom prst="roundRect">
            <a:avLst>
              <a:gd name="adj" fmla="val 791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0" name="Google Shape;2070;p4"/>
          <p:cNvSpPr/>
          <p:nvPr/>
        </p:nvSpPr>
        <p:spPr>
          <a:xfrm>
            <a:off x="7445100" y="1631100"/>
            <a:ext cx="4404000" cy="4395000"/>
          </a:xfrm>
          <a:prstGeom prst="roundRect">
            <a:avLst>
              <a:gd name="adj" fmla="val 2692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2" marR="0" lvl="0" indent="-184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/>
              <a:t>nQuery Licensing</a:t>
            </a:r>
            <a:br>
              <a:rPr lang="en-IE"/>
            </a:br>
            <a:r>
              <a:rPr lang="en-IE" sz="200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6" name="Google Shape;2076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098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78" name="Google Shape;2078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4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range of early stage and confirmatory clinical 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79" name="Google Shape;2079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333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monitoring. 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Focus currently on milestone prediction for enrollment and (survival) event targets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80" name="Google Shape;2080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081" name="Google Shape;2081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2" name="Google Shape;2082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5882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 over 100’s of designs,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types.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83" name="Google Shape;2083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BASIC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4" name="Google Shape;2084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5" name="Google Shape;2085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5"/>
          <p:cNvSpPr txBox="1">
            <a:spLocks noGrp="1"/>
          </p:cNvSpPr>
          <p:nvPr>
            <p:ph type="body" idx="1"/>
          </p:nvPr>
        </p:nvSpPr>
        <p:spPr>
          <a:xfrm>
            <a:off x="117694" y="2920200"/>
            <a:ext cx="3752881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1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091" name="Google Shape;2091;p15"/>
          <p:cNvSpPr txBox="1"/>
          <p:nvPr/>
        </p:nvSpPr>
        <p:spPr>
          <a:xfrm>
            <a:off x="317768" y="3429000"/>
            <a:ext cx="4608300" cy="95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960"/>
              <a:buFont typeface="Public Sans SemiBold"/>
              <a:buNone/>
            </a:pPr>
            <a:r>
              <a:rPr lang="en-US" sz="3600" b="0" i="0" u="none" strike="noStrike" cap="none" dirty="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Introduction to Counts &amp; Rates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F26C-387A-F2A6-4A86-C611672B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Counts &amp; Rates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FCC9-40C2-2B2E-7503-497C05797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Incidence Rates are endpoint that measures the number of recurring events that occur per unit time (month, year etc.)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For example </a:t>
            </a:r>
            <a:r>
              <a:rPr lang="en-US" sz="1800" dirty="0"/>
              <a:t>Respiratory Diseases Attacks (e.g. COPD) or repeated hospitalizations</a:t>
            </a:r>
            <a:endParaRPr lang="en-IE" sz="1800" dirty="0"/>
          </a:p>
          <a:p>
            <a:pPr marL="0" indent="0"/>
            <a:endParaRPr lang="en-US" sz="1800" b="1" dirty="0"/>
          </a:p>
          <a:p>
            <a:pPr marL="0" indent="0"/>
            <a:r>
              <a:rPr lang="en-US" sz="1800" b="1" dirty="0"/>
              <a:t>Counts are endpoints that measures the number of occurrences of outcome in given repeated unit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800" dirty="0"/>
              <a:t>For example </a:t>
            </a:r>
            <a:r>
              <a:rPr lang="en-US" sz="1800" dirty="0"/>
              <a:t>Multiple repeated MRI scans (e.g. MS), areas within single scan</a:t>
            </a:r>
            <a:endParaRPr lang="en-IE" sz="1800" dirty="0"/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Both are measuring same concept of number of times an event occurs but rate is per time unit but counts per X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Practically, counts are effectively </a:t>
            </a:r>
            <a:r>
              <a:rPr lang="en-US" sz="1800" dirty="0" err="1"/>
              <a:t>analysed</a:t>
            </a:r>
            <a:r>
              <a:rPr lang="en-US" sz="1800" dirty="0"/>
              <a:t> as per rates with t = 1</a:t>
            </a:r>
          </a:p>
          <a:p>
            <a:pPr marL="0" indent="0"/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46973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F26C-387A-F2A6-4A86-C611672B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Counts &amp;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FCC9-40C2-2B2E-7503-497C05797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55651"/>
            <a:ext cx="5763662" cy="495307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Multiple methods available for the analysis of rates/counts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Two broad categories: Rate Models and Survival-based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Multiple effect sizes: event rate, gap times, cumulative events, TT(S)E</a:t>
            </a:r>
            <a:endParaRPr lang="en-IE" sz="1800" dirty="0"/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However, recurring events often </a:t>
            </a:r>
            <a:r>
              <a:rPr lang="en-US" sz="1800" b="1" dirty="0" err="1"/>
              <a:t>analysed</a:t>
            </a:r>
            <a:r>
              <a:rPr lang="en-US" sz="1800" b="1" dirty="0"/>
              <a:t> using other (inefficient) methods</a:t>
            </a:r>
            <a:endParaRPr lang="en-IE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Effectively “throw away” additional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Examples: Cox Model, Logistic Model, t-test</a:t>
            </a:r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Focus here on case with independent events and no informative censorings</a:t>
            </a:r>
            <a:endParaRPr lang="en-IE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Composite events or within-subject are important areas under active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0" indent="0"/>
            <a:endParaRPr lang="en-IE" sz="1800" b="1" dirty="0"/>
          </a:p>
          <a:p>
            <a:pPr marL="0" indent="0">
              <a:buNone/>
            </a:pPr>
            <a:r>
              <a:rPr lang="en-IE" sz="1800" b="1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98A46-BB8D-4CB8-5F35-27840F3A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77" y="1516544"/>
            <a:ext cx="5320195" cy="3650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99CD3-159C-F819-A2FD-156F21EF3102}"/>
              </a:ext>
            </a:extLst>
          </p:cNvPr>
          <p:cNvSpPr txBox="1"/>
          <p:nvPr/>
        </p:nvSpPr>
        <p:spPr>
          <a:xfrm>
            <a:off x="7383033" y="5111864"/>
            <a:ext cx="354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Jennifer Rogers –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Phastar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50585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F26C-387A-F2A6-4A86-C611672B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- Counts &amp;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FCC9-40C2-2B2E-7503-497C05797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800" b="1" dirty="0"/>
              <a:t>What is the event endpoint definition of interest?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Incidence Rate, Cumulative Events, Gap Times, TT(Subsequent)E</a:t>
            </a:r>
            <a:endParaRPr lang="en-IE" sz="1800" dirty="0"/>
          </a:p>
          <a:p>
            <a:pPr marL="0" indent="0"/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Effect of unequal follow-up due to accrual time or censoring?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Accrual pattern? Event driven/total follow-up? Informative Censoring</a:t>
            </a:r>
            <a:endParaRPr lang="en-IE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800" dirty="0"/>
          </a:p>
          <a:p>
            <a:pPr marL="0" indent="0">
              <a:buNone/>
            </a:pPr>
            <a:r>
              <a:rPr lang="en-US" sz="1800" b="1" dirty="0"/>
              <a:t>All recurring events the same, no effect on subsequent events?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Individual event effect size? </a:t>
            </a:r>
            <a:r>
              <a:rPr lang="en-US" sz="1800" dirty="0" err="1"/>
              <a:t>Prioritise</a:t>
            </a:r>
            <a:r>
              <a:rPr lang="en-US" sz="1800" dirty="0"/>
              <a:t> certain event #’s or types?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Choosing the best model for given design and data?</a:t>
            </a:r>
            <a:endParaRPr lang="en-IE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Endpoint choice? Overdispersion present? Flexibility vs interpretability?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96210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3923</Words>
  <Application>Microsoft Macintosh PowerPoint</Application>
  <PresentationFormat>Widescreen</PresentationFormat>
  <Paragraphs>434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Noto Sans Symbols</vt:lpstr>
      <vt:lpstr>Public Sans Light</vt:lpstr>
      <vt:lpstr>Public Sans SemiBold</vt:lpstr>
      <vt:lpstr>Tw Cen MT</vt:lpstr>
      <vt:lpstr>Cambria Math</vt:lpstr>
      <vt:lpstr>Calibri</vt:lpstr>
      <vt:lpstr>Wingdings</vt:lpstr>
      <vt:lpstr>Public Sans</vt:lpstr>
      <vt:lpstr>Public Sans ExtraLight</vt:lpstr>
      <vt:lpstr>Arial</vt:lpstr>
      <vt:lpstr>Public Sans Medium</vt:lpstr>
      <vt:lpstr>Office Theme</vt:lpstr>
      <vt:lpstr>Sample Size Determination for Counts &amp; Rates</vt:lpstr>
      <vt:lpstr>PowerPoint Presentation</vt:lpstr>
      <vt:lpstr>PowerPoint Presentation</vt:lpstr>
      <vt:lpstr>PowerPoint Presentation</vt:lpstr>
      <vt:lpstr>nQuery Licensing nQuery operates on a tiered licensing model</vt:lpstr>
      <vt:lpstr>PowerPoint Presentation</vt:lpstr>
      <vt:lpstr>Introduction – Counts &amp; Rates</vt:lpstr>
      <vt:lpstr>Methods - Counts &amp; Rates</vt:lpstr>
      <vt:lpstr>Considerations - Counts &amp; Rates</vt:lpstr>
      <vt:lpstr>Statistical Methods for Counts &amp; Rates</vt:lpstr>
      <vt:lpstr>Sample Size determination for Counts &amp; Rates</vt:lpstr>
      <vt:lpstr>Sample Size Determination - Counts &amp; Rates</vt:lpstr>
      <vt:lpstr>SSD Developments – Counts &amp; Rates</vt:lpstr>
      <vt:lpstr>Counts &amp; Rates | Example 1</vt:lpstr>
      <vt:lpstr>PowerPoint Presentation</vt:lpstr>
      <vt:lpstr>Group Sequential Design Introduction</vt:lpstr>
      <vt:lpstr>Types of Group Sequential Design</vt:lpstr>
      <vt:lpstr>Error Spending (Lan &amp; DeMets)</vt:lpstr>
      <vt:lpstr>Counts &amp; Rates GSD Considerations</vt:lpstr>
      <vt:lpstr>GSD for Counts &amp; Rates | Example 2</vt:lpstr>
      <vt:lpstr>PowerPoint Presentation</vt:lpstr>
      <vt:lpstr>Blinded Sample Size Re-estimation</vt:lpstr>
      <vt:lpstr>BSSR for Counts &amp; Rates | Example 3</vt:lpstr>
      <vt:lpstr>Discussion and Conclusions</vt:lpstr>
      <vt:lpstr>PowerPoint Presentation</vt:lpstr>
      <vt:lpstr>PowerPoint Presentation</vt:lpstr>
      <vt:lpstr>References (Counts &amp; Rates Analysis)</vt:lpstr>
      <vt:lpstr>References (Counts &amp; Rates Analysis)</vt:lpstr>
      <vt:lpstr>References (Counts &amp; Rates Analysis)</vt:lpstr>
      <vt:lpstr>References (SSD for Counts &amp; Rates)</vt:lpstr>
      <vt:lpstr>References (SSD for Counts &amp; Rates)</vt:lpstr>
      <vt:lpstr>References (GSD for Counts &amp; Rates)</vt:lpstr>
      <vt:lpstr>References (GSD for Counts &amp; Rates)</vt:lpstr>
      <vt:lpstr>References (GSD &amp; BSSR for Counts &amp; Rates)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Priscilla Thomas</cp:lastModifiedBy>
  <cp:revision>36</cp:revision>
  <dcterms:modified xsi:type="dcterms:W3CDTF">2025-03-12T17:20:10Z</dcterms:modified>
</cp:coreProperties>
</file>